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93" r:id="rId3"/>
    <p:sldId id="292" r:id="rId4"/>
    <p:sldId id="401" r:id="rId5"/>
    <p:sldId id="402" r:id="rId6"/>
    <p:sldId id="403" r:id="rId7"/>
    <p:sldId id="385" r:id="rId8"/>
    <p:sldId id="404" r:id="rId9"/>
    <p:sldId id="379" r:id="rId10"/>
    <p:sldId id="31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5" autoAdjust="0"/>
    <p:restoredTop sz="94660"/>
  </p:normalViewPr>
  <p:slideViewPr>
    <p:cSldViewPr snapToGrid="0">
      <p:cViewPr varScale="1">
        <p:scale>
          <a:sx n="53" d="100"/>
          <a:sy n="53" d="100"/>
        </p:scale>
        <p:origin x="102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00C336-A3C0-43B9-A038-7F079C7176BB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3C9D04-CE6D-4B59-95AE-9888C9E5DF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1187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70" name="Shape 27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1200"/>
            </a:lvl1pPr>
          </a:lstStyle>
          <a:p>
            <a:pPr>
              <a:defRPr sz="1800"/>
            </a:pPr>
            <a:r>
              <a:rPr sz="1200"/>
              <a:t>生活圏、測るという意志、暮らしへの意志</a:t>
            </a:r>
          </a:p>
        </p:txBody>
      </p:sp>
    </p:spTree>
    <p:extLst>
      <p:ext uri="{BB962C8B-B14F-4D97-AF65-F5344CB8AC3E}">
        <p14:creationId xmlns:p14="http://schemas.microsoft.com/office/powerpoint/2010/main" val="5030318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475920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208556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DE0D2-F29A-4D11-9340-EEC85409A3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4A3539-85CE-47F1-B711-A4440BF9D4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E189DD-7460-45C8-8118-F978DF6516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020CC-E662-4EA3-A93B-8F02DDB48CDE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334AD2-AE85-4A6B-8819-7DF541D535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514DA0-3E38-46B9-B074-7E1202A86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D2E49-D0BC-4AA3-BBEF-5B50E15FD3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0338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D7D973-2E83-41FA-9540-EBBA9CB86A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309EC4-FAAA-4237-A4A4-6D77AF9B93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561FCA-5F9B-405C-ADD5-C37E3EAD87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020CC-E662-4EA3-A93B-8F02DDB48CDE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2974EF-9CAD-4508-BBA4-647BFB8DA0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928EA4-FDBB-4095-901A-645D9AC037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D2E49-D0BC-4AA3-BBEF-5B50E15FD3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7951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4DFA88-3A86-454C-9108-82CF398808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5AA0D2-2EBD-4726-BDF7-93EFA65480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09188B-B851-403B-9BD1-C5BB1E2190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020CC-E662-4EA3-A93B-8F02DDB48CDE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546117-1B1E-4371-A8DF-6DF1E05EF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C9BACC-DAF6-426F-A18C-83D5FD780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D2E49-D0BC-4AA3-BBEF-5B50E15FD3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2733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0" tIns="0" rIns="0" bIns="0"/>
          <a:lstStyle>
            <a:lvl1pPr>
              <a:defRPr>
                <a:solidFill>
                  <a:srgbClr val="316AB5"/>
                </a:solidFill>
              </a:defRPr>
            </a:lvl1pPr>
          </a:lstStyle>
          <a:p>
            <a:r>
              <a:t>タイトルテキスト</a:t>
            </a:r>
          </a:p>
        </p:txBody>
      </p:sp>
      <p:sp>
        <p:nvSpPr>
          <p:cNvPr id="71" name="Shape 71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637112"/>
          </a:xfrm>
          <a:prstGeom prst="rect">
            <a:avLst/>
          </a:prstGeom>
        </p:spPr>
        <p:txBody>
          <a:bodyPr lIns="0" tIns="0" rIns="0" bIns="0"/>
          <a:lstStyle>
            <a:lvl1pPr marL="300789" indent="-300789">
              <a:buSzPct val="60000"/>
              <a:buFontTx/>
              <a:buBlip>
                <a:blip r:embed="rId2"/>
              </a:buBlip>
            </a:lvl1pPr>
            <a:lvl2pPr marL="681789" indent="-300789">
              <a:buSzPct val="60000"/>
              <a:buFontTx/>
              <a:buBlip>
                <a:blip r:embed="rId2"/>
              </a:buBlip>
            </a:lvl2pPr>
            <a:lvl3pPr marL="1062789" indent="-300789">
              <a:buSzPct val="60000"/>
              <a:buFontTx/>
              <a:buBlip>
                <a:blip r:embed="rId2"/>
              </a:buBlip>
            </a:lvl3pPr>
            <a:lvl4pPr marL="1443789" indent="-300789">
              <a:buSzPct val="60000"/>
              <a:buFontTx/>
              <a:buBlip>
                <a:blip r:embed="rId2"/>
              </a:buBlip>
            </a:lvl4pPr>
            <a:lvl5pPr marL="1824789" indent="-300789">
              <a:buSzPct val="60000"/>
              <a:buFontTx/>
              <a:buBlip>
                <a:blip r:embed="rId2"/>
              </a:buBlip>
            </a:lvl5pPr>
          </a:lstStyle>
          <a:p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 5</a:t>
            </a:r>
          </a:p>
        </p:txBody>
      </p:sp>
      <p:sp>
        <p:nvSpPr>
          <p:cNvPr id="72" name="Shape 72"/>
          <p:cNvSpPr>
            <a:spLocks noGrp="1"/>
          </p:cNvSpPr>
          <p:nvPr>
            <p:ph type="sldNum" sz="quarter" idx="2"/>
          </p:nvPr>
        </p:nvSpPr>
        <p:spPr>
          <a:xfrm>
            <a:off x="8737600" y="6430963"/>
            <a:ext cx="2844800" cy="215901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00157677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sldNum" sz="quarter" idx="2"/>
          </p:nvPr>
        </p:nvSpPr>
        <p:spPr>
          <a:xfrm>
            <a:off x="11139884" y="6385241"/>
            <a:ext cx="442520" cy="307337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71973668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xfrm>
            <a:off x="609600" y="1"/>
            <a:ext cx="10972800" cy="1692277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タイトルテキスト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xfrm>
            <a:off x="11129631" y="6385241"/>
            <a:ext cx="452773" cy="307337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23319732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D1BBEC-1F0B-413B-9096-EECD9EC124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4C8C06-E516-40BD-A12C-DACDEEB98D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06186F-50D7-41AE-8D47-7BAC547B45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020CC-E662-4EA3-A93B-8F02DDB48CDE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EAECD9-5F8D-47AB-982A-2465AF25F5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6116D4-3497-4A8C-99D3-86F97C7D1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D2E49-D0BC-4AA3-BBEF-5B50E15FD3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4441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CB036-9AD2-43CB-AEC6-F8C6D8761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6F586B-190D-440E-B089-294EC1269F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B48F47-D15F-46FD-AB0C-C19B99A6B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020CC-E662-4EA3-A93B-8F02DDB48CDE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457768-98DC-4E2E-914D-801B98D203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1645FD-261A-4CEA-84A7-5410209FC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D2E49-D0BC-4AA3-BBEF-5B50E15FD3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5160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263CE-4017-4D3E-B6C0-A893A9DFDA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D7AB2D-0C0B-4433-9E3C-121DA284BE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82E9A5-7969-451B-84FF-22E3231AD6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DE82FC-F06E-479D-AD4C-53CA538E9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020CC-E662-4EA3-A93B-8F02DDB48CDE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E21E75-1624-4DA7-9C1A-44E50F481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F124F7-999C-464C-9333-97CCDFAA97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D2E49-D0BC-4AA3-BBEF-5B50E15FD3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3574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45495-DE78-4C2A-B06E-95A110B090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1CC94A-78EA-41FA-A722-58DCEEA2BD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883325-40D0-47F8-803B-D0D67DB7F7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BEEC90-052A-4B6F-AE9C-B93D63879E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E7FB929-3E64-4B73-8712-40D30336BAA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9A73650-D1AD-40C6-9433-DCAB314A48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020CC-E662-4EA3-A93B-8F02DDB48CDE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95DBC03-0A1C-44E8-A258-0EAECD27B1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DF0FC66-536D-46BE-96C8-249886CD6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D2E49-D0BC-4AA3-BBEF-5B50E15FD3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1827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074D5-0D4E-4036-9734-9962CC2FA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115135-6962-4CB4-BC3D-61E61B6CD5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020CC-E662-4EA3-A93B-8F02DDB48CDE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1A151A-6423-4308-803C-77C11DBB6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675C68-0129-4B67-A1CA-FD01DF37CE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D2E49-D0BC-4AA3-BBEF-5B50E15FD3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289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1CC627-ECAF-43C3-BF0B-694B75A82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020CC-E662-4EA3-A93B-8F02DDB48CDE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7243ADD-1264-4B0C-ADC8-133CEF4A2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B935E7-5FE8-42C9-A84C-B093BCABF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D2E49-D0BC-4AA3-BBEF-5B50E15FD3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0479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E6FD96-646B-4623-A710-7AAC0D793C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7043BB-314E-4EED-BEA0-0B328756D6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3768DD-ED66-4247-847D-03BA599BF8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797ACE-50FC-4AB4-A943-CF7E5BF05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020CC-E662-4EA3-A93B-8F02DDB48CDE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C958C5-2D57-4A5C-92E3-DDC39FAB2D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F554C7-41D8-4FFF-B0B0-E294DC063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D2E49-D0BC-4AA3-BBEF-5B50E15FD3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635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2BB80-7EB3-4940-9DEE-4651F4D621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6F34BE-1114-4C0B-8CB6-C17857664C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18A524-755F-4AAF-91B3-E2D15BE018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213CFF-9471-4B40-BB76-E7C0C20C8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020CC-E662-4EA3-A93B-8F02DDB48CDE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D8F754-2C0B-488B-B5AF-9E4C1D0F5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AD7CAE-7CC9-44CA-A716-0428CD249C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D2E49-D0BC-4AA3-BBEF-5B50E15FD3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429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E174097-CAAD-4A57-B9D5-5322FA7126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6E3E22-6D06-4B81-A26F-8736D07ED7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9FE240-E78A-4367-9A69-CAE9C95203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8020CC-E662-4EA3-A93B-8F02DDB48CDE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9A0517-D885-4B61-B204-ABA8F5B9D1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23F40A-BF44-4459-8F5A-6CD063450F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ED2E49-D0BC-4AA3-BBEF-5B50E15FD3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3567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1D191E-84F7-4CAD-91B9-6AB9B820B8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4B8E81-ECD1-491A-97B9-27CD1F14F0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7963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Shape 39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10</a:t>
            </a:fld>
            <a:endParaRPr/>
          </a:p>
        </p:txBody>
      </p:sp>
      <p:sp>
        <p:nvSpPr>
          <p:cNvPr id="397" name="Shape 397"/>
          <p:cNvSpPr/>
          <p:nvPr/>
        </p:nvSpPr>
        <p:spPr>
          <a:xfrm>
            <a:off x="4508026" y="341633"/>
            <a:ext cx="3298335" cy="584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>
              <a:spcBef>
                <a:spcPts val="700"/>
              </a:spcBef>
              <a:defRPr sz="3200" b="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dirty="0">
                <a:solidFill>
                  <a:srgbClr val="0E579E"/>
                </a:solidFill>
                <a:latin typeface="Segoe UI Historic" panose="020B0502040204020203" pitchFamily="34" charset="0"/>
              </a:rPr>
              <a:t>More Information</a:t>
            </a:r>
          </a:p>
        </p:txBody>
      </p:sp>
      <p:pic>
        <p:nvPicPr>
          <p:cNvPr id="398" name="スクリーンショット 2016-09-05 2.42.1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53167" y="3284985"/>
            <a:ext cx="5597041" cy="2878479"/>
          </a:xfrm>
          <a:prstGeom prst="rect">
            <a:avLst/>
          </a:prstGeom>
          <a:ln w="12700">
            <a:miter lim="400000"/>
          </a:ln>
        </p:spPr>
      </p:pic>
      <p:sp>
        <p:nvSpPr>
          <p:cNvPr id="399" name="Shape 399"/>
          <p:cNvSpPr/>
          <p:nvPr/>
        </p:nvSpPr>
        <p:spPr>
          <a:xfrm>
            <a:off x="2581019" y="2207770"/>
            <a:ext cx="7269722" cy="1077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8" tIns="45718" rIns="45718" bIns="45718" anchor="t">
            <a:spAutoFit/>
          </a:bodyPr>
          <a:lstStyle/>
          <a:p>
            <a:pPr>
              <a:spcBef>
                <a:spcPts val="700"/>
              </a:spcBef>
              <a:defRPr sz="3200" b="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sz="3200" dirty="0" err="1">
                <a:solidFill>
                  <a:schemeClr val="accent2">
                    <a:lumMod val="75000"/>
                  </a:schemeClr>
                </a:solidFill>
                <a:latin typeface="Segoe UI Historic" panose="020B0502040204020203" pitchFamily="34" charset="0"/>
              </a:rPr>
              <a:t>Kotoba</a:t>
            </a:r>
            <a:r>
              <a:rPr sz="3200" dirty="0">
                <a:solidFill>
                  <a:schemeClr val="accent2">
                    <a:lumMod val="75000"/>
                  </a:schemeClr>
                </a:solidFill>
                <a:latin typeface="Segoe UI Historic" panose="020B0502040204020203" pitchFamily="34" charset="0"/>
              </a:rPr>
              <a:t> Dialogue in FUKUSHIMA</a:t>
            </a:r>
            <a:br>
              <a:rPr sz="3200" dirty="0">
                <a:latin typeface="Segoe UI Historic" panose="020B0502040204020203" pitchFamily="34" charset="0"/>
              </a:rPr>
            </a:br>
            <a:r>
              <a:rPr sz="3200" dirty="0">
                <a:latin typeface="Segoe UI Historic" panose="020B0502040204020203" pitchFamily="34" charset="0"/>
              </a:rPr>
              <a:t>http://www.fukushima-dialogues.com</a:t>
            </a:r>
          </a:p>
        </p:txBody>
      </p:sp>
      <p:sp>
        <p:nvSpPr>
          <p:cNvPr id="6" name="Shape 402">
            <a:extLst>
              <a:ext uri="{FF2B5EF4-FFF2-40B4-BE49-F238E27FC236}">
                <a16:creationId xmlns:a16="http://schemas.microsoft.com/office/drawing/2014/main" id="{87E88CA2-C148-6043-A6A8-69AAD445B667}"/>
              </a:ext>
            </a:extLst>
          </p:cNvPr>
          <p:cNvSpPr/>
          <p:nvPr/>
        </p:nvSpPr>
        <p:spPr>
          <a:xfrm>
            <a:off x="2581019" y="1075353"/>
            <a:ext cx="6429000" cy="11669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 anchor="t">
            <a:spAutoFit/>
          </a:bodyPr>
          <a:lstStyle/>
          <a:p>
            <a:pPr>
              <a:spcBef>
                <a:spcPts val="700"/>
              </a:spcBef>
              <a:defRPr sz="3200" b="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sz="3200" dirty="0">
                <a:solidFill>
                  <a:srgbClr val="FF13B0"/>
                </a:solidFill>
                <a:latin typeface="Segoe UI Historic" panose="020B0502040204020203" pitchFamily="34" charset="0"/>
              </a:rPr>
              <a:t>ETHOS IN FUKUSHIMA</a:t>
            </a:r>
            <a:endParaRPr sz="3200" dirty="0">
              <a:latin typeface="Segoe UI Historic" panose="020B0502040204020203" pitchFamily="34" charset="0"/>
            </a:endParaRPr>
          </a:p>
          <a:p>
            <a:pPr>
              <a:spcBef>
                <a:spcPts val="700"/>
              </a:spcBef>
              <a:defRPr sz="3200" b="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sz="3200" dirty="0">
                <a:solidFill>
                  <a:schemeClr val="tx2">
                    <a:lumMod val="50000"/>
                  </a:schemeClr>
                </a:solidFill>
                <a:uFill>
                  <a:solidFill>
                    <a:srgbClr val="0000FF"/>
                  </a:solidFill>
                </a:uFill>
                <a:latin typeface="Segoe UI Historic" panose="020B0502040204020203" pitchFamily="34" charset="0"/>
              </a:rPr>
              <a:t>http://ethos-fukushima.blogspot.jp</a:t>
            </a:r>
          </a:p>
        </p:txBody>
      </p:sp>
    </p:spTree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Shape 303"/>
          <p:cNvSpPr>
            <a:spLocks noGrp="1"/>
          </p:cNvSpPr>
          <p:nvPr>
            <p:ph type="title"/>
          </p:nvPr>
        </p:nvSpPr>
        <p:spPr>
          <a:xfrm>
            <a:off x="1981200" y="274637"/>
            <a:ext cx="8229600" cy="1143004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spcBef>
                <a:spcPts val="400"/>
              </a:spcBef>
              <a:defRPr sz="18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n-US" altLang="ja-JP" sz="3200" dirty="0">
                <a:solidFill>
                  <a:srgbClr val="0E579E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  <a:sym typeface="Helvetica"/>
              </a:rPr>
              <a:t>Community-Wide Whole Body Counter Measurement</a:t>
            </a:r>
            <a:r>
              <a:rPr lang="ja-JP" altLang="en-US" sz="3200">
                <a:solidFill>
                  <a:srgbClr val="0E579E"/>
                </a:solidFill>
                <a:latin typeface="Segoe UI Historic" panose="020B0502040204020203" pitchFamily="34" charset="0"/>
                <a:cs typeface="Segoe UI Historic" panose="020B0502040204020203" pitchFamily="34" charset="0"/>
                <a:sym typeface="Helvetica"/>
              </a:rPr>
              <a:t>　</a:t>
            </a:r>
            <a:endParaRPr lang="en-US" altLang="ja-JP" sz="3200" dirty="0">
              <a:solidFill>
                <a:srgbClr val="0E579E"/>
              </a:solidFill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  <a:sym typeface="Helvetica"/>
            </a:endParaRPr>
          </a:p>
        </p:txBody>
      </p:sp>
      <p:sp>
        <p:nvSpPr>
          <p:cNvPr id="304" name="Shape 304"/>
          <p:cNvSpPr>
            <a:spLocks noGrp="1"/>
          </p:cNvSpPr>
          <p:nvPr>
            <p:ph type="sldNum" sz="quarter" idx="2"/>
          </p:nvPr>
        </p:nvSpPr>
        <p:spPr>
          <a:xfrm>
            <a:off x="10033001" y="6216649"/>
            <a:ext cx="330201" cy="2667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>
            <a:normAutofit lnSpcReduction="10000"/>
          </a:bodyPr>
          <a:lstStyle>
            <a:lvl1pPr>
              <a:defRPr sz="1700">
                <a:solidFill>
                  <a:srgbClr val="535353"/>
                </a:solidFill>
              </a:defRPr>
            </a:lvl1pPr>
          </a:lstStyle>
          <a:p>
            <a:pPr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lang="en-US"/>
              <a:t>2</a:t>
            </a:fld>
            <a:endParaRPr lang="en-US"/>
          </a:p>
        </p:txBody>
      </p:sp>
      <p:pic>
        <p:nvPicPr>
          <p:cNvPr id="305" name="image15.jpeg" descr="WBC1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83832" y="1604541"/>
            <a:ext cx="5951740" cy="3273229"/>
          </a:xfrm>
          <a:prstGeom prst="rect">
            <a:avLst/>
          </a:prstGeom>
          <a:ln w="12700">
            <a:miter lim="400000"/>
          </a:ln>
        </p:spPr>
      </p:pic>
      <p:sp>
        <p:nvSpPr>
          <p:cNvPr id="307" name="Shape 307"/>
          <p:cNvSpPr/>
          <p:nvPr/>
        </p:nvSpPr>
        <p:spPr>
          <a:xfrm>
            <a:off x="1981200" y="1589372"/>
            <a:ext cx="2459006" cy="36317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 anchor="t">
            <a:spAutoFit/>
          </a:bodyPr>
          <a:lstStyle/>
          <a:p>
            <a:pPr>
              <a:spcBef>
                <a:spcPts val="400"/>
              </a:spcBef>
              <a:defRPr sz="18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n-US" sz="2400" dirty="0">
                <a:latin typeface="Segoe UI Historic" panose="020B0502040204020203" pitchFamily="34" charset="0"/>
                <a:ea typeface="+mj-ea"/>
                <a:cs typeface="+mj-cs"/>
                <a:sym typeface="Helvetica"/>
              </a:rPr>
              <a:t>1</a:t>
            </a:r>
            <a:r>
              <a:rPr lang="en-US" sz="2400" baseline="30799" dirty="0">
                <a:latin typeface="Segoe UI Historic" panose="020B0502040204020203" pitchFamily="34" charset="0"/>
                <a:ea typeface="+mj-ea"/>
                <a:cs typeface="+mj-cs"/>
                <a:sym typeface="Helvetica"/>
              </a:rPr>
              <a:t>st</a:t>
            </a:r>
            <a:r>
              <a:rPr lang="en-US" sz="2400" dirty="0">
                <a:latin typeface="Segoe UI Historic" panose="020B0502040204020203" pitchFamily="34" charset="0"/>
                <a:ea typeface="+mj-ea"/>
                <a:cs typeface="+mj-cs"/>
                <a:sym typeface="Helvetica"/>
              </a:rPr>
              <a:t>: June 2013</a:t>
            </a:r>
            <a:br>
              <a:rPr lang="en-US" sz="2400" dirty="0">
                <a:latin typeface="Segoe UI Historic" panose="020B0502040204020203" pitchFamily="34" charset="0"/>
                <a:ea typeface="+mj-ea"/>
                <a:cs typeface="+mj-cs"/>
                <a:sym typeface="Helvetica"/>
              </a:rPr>
            </a:br>
            <a:r>
              <a:rPr lang="en-US" sz="2400" dirty="0">
                <a:solidFill>
                  <a:schemeClr val="accent5"/>
                </a:solidFill>
                <a:latin typeface="Segoe UI Historic" panose="020B0502040204020203" pitchFamily="34" charset="0"/>
                <a:ea typeface="+mj-ea"/>
                <a:cs typeface="+mj-cs"/>
                <a:sym typeface="Helvetica"/>
              </a:rPr>
              <a:t>　</a:t>
            </a:r>
            <a:r>
              <a:rPr lang="en-US" sz="2400" dirty="0">
                <a:solidFill>
                  <a:schemeClr val="accent4"/>
                </a:solidFill>
                <a:latin typeface="Segoe UI Historic" panose="020B0502040204020203" pitchFamily="34" charset="0"/>
                <a:ea typeface="+mj-ea"/>
                <a:cs typeface="+mj-cs"/>
                <a:sym typeface="Helvetica"/>
              </a:rPr>
              <a:t>124 </a:t>
            </a:r>
            <a:r>
              <a:rPr lang="en-US" sz="2400" dirty="0">
                <a:latin typeface="Segoe UI Historic" panose="020B0502040204020203" pitchFamily="34" charset="0"/>
                <a:ea typeface="+mj-ea"/>
                <a:cs typeface="+mj-cs"/>
                <a:sym typeface="Helvetica"/>
              </a:rPr>
              <a:t>people</a:t>
            </a:r>
          </a:p>
          <a:p>
            <a:pPr>
              <a:spcBef>
                <a:spcPts val="400"/>
              </a:spcBef>
              <a:defRPr sz="18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n-US" sz="2400" dirty="0">
                <a:latin typeface="Segoe UI Historic" panose="020B0502040204020203" pitchFamily="34" charset="0"/>
                <a:ea typeface="+mj-ea"/>
                <a:cs typeface="+mj-cs"/>
                <a:sym typeface="Helvetica"/>
              </a:rPr>
              <a:t>2</a:t>
            </a:r>
            <a:r>
              <a:rPr lang="en-US" sz="2400" baseline="30799" dirty="0">
                <a:latin typeface="Segoe UI Historic" panose="020B0502040204020203" pitchFamily="34" charset="0"/>
                <a:ea typeface="+mj-ea"/>
                <a:cs typeface="+mj-cs"/>
                <a:sym typeface="Helvetica"/>
              </a:rPr>
              <a:t>nd</a:t>
            </a:r>
            <a:r>
              <a:rPr lang="en-US" sz="2400" dirty="0">
                <a:latin typeface="Segoe UI Historic" panose="020B0502040204020203" pitchFamily="34" charset="0"/>
                <a:ea typeface="+mj-ea"/>
                <a:cs typeface="+mj-cs"/>
                <a:sym typeface="Helvetica"/>
              </a:rPr>
              <a:t>: October 2013</a:t>
            </a:r>
          </a:p>
          <a:p>
            <a:pPr>
              <a:spcBef>
                <a:spcPts val="400"/>
              </a:spcBef>
              <a:defRPr sz="18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n-US" sz="2400" dirty="0">
                <a:solidFill>
                  <a:schemeClr val="accent5"/>
                </a:solidFill>
                <a:latin typeface="Segoe UI Historic" panose="020B0502040204020203" pitchFamily="34" charset="0"/>
                <a:ea typeface="+mj-ea"/>
                <a:cs typeface="+mj-cs"/>
                <a:sym typeface="Helvetica"/>
              </a:rPr>
              <a:t>　</a:t>
            </a:r>
            <a:r>
              <a:rPr lang="en-US" sz="2400" dirty="0">
                <a:solidFill>
                  <a:schemeClr val="accent4"/>
                </a:solidFill>
                <a:latin typeface="Segoe UI Historic" panose="020B0502040204020203" pitchFamily="34" charset="0"/>
                <a:ea typeface="+mj-ea"/>
                <a:cs typeface="+mj-cs"/>
                <a:sym typeface="Helvetica"/>
              </a:rPr>
              <a:t>34 </a:t>
            </a:r>
            <a:endParaRPr lang="en-US" sz="2400" dirty="0">
              <a:latin typeface="Segoe UI Historic" panose="020B0502040204020203" pitchFamily="34" charset="0"/>
              <a:ea typeface="+mj-ea"/>
              <a:cs typeface="+mj-cs"/>
              <a:sym typeface="Helvetica"/>
            </a:endParaRPr>
          </a:p>
          <a:p>
            <a:pPr>
              <a:spcBef>
                <a:spcPts val="400"/>
              </a:spcBef>
              <a:defRPr sz="18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n-US" sz="2400" dirty="0">
                <a:latin typeface="Segoe UI Historic" panose="020B0502040204020203" pitchFamily="34" charset="0"/>
                <a:ea typeface="+mj-ea"/>
                <a:cs typeface="+mj-cs"/>
                <a:sym typeface="Helvetica"/>
              </a:rPr>
              <a:t>3</a:t>
            </a:r>
            <a:r>
              <a:rPr lang="en-US" sz="2400" baseline="30799" dirty="0">
                <a:latin typeface="Segoe UI Historic" panose="020B0502040204020203" pitchFamily="34" charset="0"/>
                <a:ea typeface="+mj-ea"/>
                <a:cs typeface="+mj-cs"/>
                <a:sym typeface="Helvetica"/>
              </a:rPr>
              <a:t>rd</a:t>
            </a:r>
            <a:r>
              <a:rPr lang="en-US" sz="2400" dirty="0">
                <a:latin typeface="Segoe UI Historic" panose="020B0502040204020203" pitchFamily="34" charset="0"/>
                <a:ea typeface="+mj-ea"/>
                <a:cs typeface="+mj-cs"/>
                <a:sym typeface="Helvetica"/>
              </a:rPr>
              <a:t>: July 2014</a:t>
            </a:r>
          </a:p>
          <a:p>
            <a:pPr>
              <a:spcBef>
                <a:spcPts val="400"/>
              </a:spcBef>
              <a:defRPr sz="18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n-US" sz="2400" dirty="0">
                <a:solidFill>
                  <a:schemeClr val="accent5"/>
                </a:solidFill>
                <a:latin typeface="Segoe UI Historic" panose="020B0502040204020203" pitchFamily="34" charset="0"/>
                <a:ea typeface="+mj-ea"/>
                <a:cs typeface="+mj-cs"/>
                <a:sym typeface="Helvetica"/>
              </a:rPr>
              <a:t>　</a:t>
            </a:r>
            <a:r>
              <a:rPr lang="en-US" sz="2400" dirty="0">
                <a:solidFill>
                  <a:schemeClr val="accent4"/>
                </a:solidFill>
                <a:latin typeface="Segoe UI Historic" panose="020B0502040204020203" pitchFamily="34" charset="0"/>
                <a:ea typeface="+mj-ea"/>
                <a:cs typeface="+mj-cs"/>
                <a:sym typeface="Helvetica"/>
              </a:rPr>
              <a:t>39</a:t>
            </a:r>
            <a:br>
              <a:rPr lang="en-US" sz="2400" dirty="0">
                <a:latin typeface="Segoe UI Historic" panose="020B0502040204020203" pitchFamily="34" charset="0"/>
                <a:ea typeface="+mj-ea"/>
                <a:cs typeface="+mj-cs"/>
                <a:sym typeface="Helvetica"/>
              </a:rPr>
            </a:br>
            <a:endParaRPr lang="en-US" altLang="ja-JP" sz="2400" dirty="0">
              <a:latin typeface="Segoe UI Historic" panose="020B0502040204020203" pitchFamily="34" charset="0"/>
              <a:ea typeface="+mj-ea"/>
              <a:cs typeface="+mj-cs"/>
              <a:sym typeface="Helvetica"/>
            </a:endParaRPr>
          </a:p>
          <a:p>
            <a:pPr>
              <a:spcBef>
                <a:spcPts val="400"/>
              </a:spcBef>
              <a:defRPr sz="18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n-US" altLang="ja-JP" sz="2400" dirty="0">
                <a:solidFill>
                  <a:schemeClr val="tx2">
                    <a:lumMod val="50000"/>
                  </a:schemeClr>
                </a:solidFill>
                <a:latin typeface="Segoe UI Historic" panose="020B0502040204020203" pitchFamily="34" charset="0"/>
                <a:ea typeface="+mj-ea"/>
                <a:cs typeface="+mj-cs"/>
                <a:sym typeface="Helvetica"/>
              </a:rPr>
              <a:t>〜</a:t>
            </a:r>
            <a:endParaRPr lang="en-US" altLang="ja-JP" sz="2400" dirty="0">
              <a:latin typeface="Segoe UI Historic" panose="020B0502040204020203" pitchFamily="34" charset="0"/>
              <a:ea typeface="+mj-ea"/>
              <a:cs typeface="+mj-cs"/>
              <a:sym typeface="Helvetica"/>
            </a:endParaRPr>
          </a:p>
          <a:p>
            <a:pPr>
              <a:spcBef>
                <a:spcPts val="400"/>
              </a:spcBef>
              <a:defRPr sz="18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n-US" sz="2400" dirty="0">
                <a:latin typeface="Segoe UI Historic" panose="020B0502040204020203" pitchFamily="34" charset="0"/>
                <a:ea typeface="+mj-ea"/>
                <a:cs typeface="+mj-cs"/>
                <a:sym typeface="Helvetica"/>
              </a:rPr>
              <a:t>7th: October 2016</a:t>
            </a: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AC7B71BE-2A39-E641-9492-6987F9822131}"/>
              </a:ext>
            </a:extLst>
          </p:cNvPr>
          <p:cNvSpPr/>
          <p:nvPr/>
        </p:nvSpPr>
        <p:spPr>
          <a:xfrm>
            <a:off x="4583832" y="5158023"/>
            <a:ext cx="595174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400"/>
              </a:spcBef>
              <a:defRPr sz="18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n-US" altLang="ja-JP" sz="2000" dirty="0">
                <a:solidFill>
                  <a:schemeClr val="tx2">
                    <a:lumMod val="50000"/>
                  </a:schemeClr>
                </a:solidFill>
                <a:latin typeface="Segoe UI Historic" panose="020B0502040204020203" pitchFamily="34" charset="0"/>
                <a:sym typeface="Helvetica"/>
              </a:rPr>
              <a:t>Throughout the whole period, 99% people were less than 300 </a:t>
            </a:r>
            <a:r>
              <a:rPr lang="en-US" altLang="ja-JP" sz="2000" dirty="0" err="1">
                <a:solidFill>
                  <a:schemeClr val="tx2">
                    <a:lumMod val="50000"/>
                  </a:schemeClr>
                </a:solidFill>
                <a:latin typeface="Segoe UI Historic" panose="020B0502040204020203" pitchFamily="34" charset="0"/>
                <a:sym typeface="Helvetica"/>
              </a:rPr>
              <a:t>bq</a:t>
            </a:r>
            <a:r>
              <a:rPr lang="en-US" altLang="ja-JP" sz="2000" dirty="0">
                <a:solidFill>
                  <a:schemeClr val="tx2">
                    <a:lumMod val="50000"/>
                  </a:schemeClr>
                </a:solidFill>
                <a:latin typeface="Segoe UI Historic" panose="020B0502040204020203" pitchFamily="34" charset="0"/>
                <a:sym typeface="Helvetica"/>
              </a:rPr>
              <a:t>/body </a:t>
            </a:r>
          </a:p>
        </p:txBody>
      </p:sp>
    </p:spTree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>
            <a:spLocks noGrp="1"/>
          </p:cNvSpPr>
          <p:nvPr>
            <p:ph type="title"/>
          </p:nvPr>
        </p:nvSpPr>
        <p:spPr>
          <a:xfrm>
            <a:off x="1981200" y="92075"/>
            <a:ext cx="8229600" cy="1508129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defRPr sz="1800" b="0">
                <a:solidFill>
                  <a:srgbClr val="000000"/>
                </a:solidFill>
              </a:defRPr>
            </a:pPr>
            <a:r>
              <a:rPr sz="3200" dirty="0">
                <a:solidFill>
                  <a:srgbClr val="0E579E"/>
                </a:solidFill>
                <a:latin typeface="Segoe UI Historic" panose="020B0502040204020203" pitchFamily="34" charset="0"/>
                <a:ea typeface="+mn-ea"/>
                <a:cs typeface="+mn-cs"/>
                <a:sym typeface="Helvetica Neue"/>
              </a:rPr>
              <a:t>Foodstuff</a:t>
            </a:r>
            <a:r>
              <a:rPr lang="en-US" sz="3200" dirty="0">
                <a:solidFill>
                  <a:srgbClr val="0E579E"/>
                </a:solidFill>
                <a:latin typeface="Segoe UI Historic" panose="020B0502040204020203" pitchFamily="34" charset="0"/>
                <a:ea typeface="+mn-ea"/>
                <a:cs typeface="+mn-cs"/>
                <a:sym typeface="Helvetica Neue"/>
              </a:rPr>
              <a:t> Measurement</a:t>
            </a:r>
            <a:endParaRPr sz="3200" dirty="0">
              <a:solidFill>
                <a:srgbClr val="0E579E"/>
              </a:solidFill>
              <a:latin typeface="Segoe UI Historic" panose="020B0502040204020203" pitchFamily="34" charset="0"/>
              <a:ea typeface="+mn-ea"/>
              <a:cs typeface="+mn-cs"/>
              <a:sym typeface="Helvetica Neue"/>
            </a:endParaRPr>
          </a:p>
        </p:txBody>
      </p:sp>
      <p:sp>
        <p:nvSpPr>
          <p:cNvPr id="296" name="Shape 296"/>
          <p:cNvSpPr>
            <a:spLocks noGrp="1"/>
          </p:cNvSpPr>
          <p:nvPr>
            <p:ph type="sldNum" sz="quarter" idx="2"/>
          </p:nvPr>
        </p:nvSpPr>
        <p:spPr>
          <a:xfrm>
            <a:off x="10033000" y="6242050"/>
            <a:ext cx="330200" cy="2159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>
            <a:normAutofit fontScale="92500" lnSpcReduction="20000"/>
          </a:bodyPr>
          <a:lstStyle/>
          <a:p>
            <a:pPr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/>
              <a:t>3</a:t>
            </a:fld>
            <a:endParaRPr/>
          </a:p>
        </p:txBody>
      </p:sp>
      <p:pic>
        <p:nvPicPr>
          <p:cNvPr id="297" name="image11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727737" y="4566596"/>
            <a:ext cx="2945616" cy="2209210"/>
          </a:xfrm>
          <a:prstGeom prst="rect">
            <a:avLst/>
          </a:prstGeom>
          <a:ln w="12700">
            <a:miter lim="400000"/>
          </a:ln>
        </p:spPr>
      </p:pic>
      <p:pic>
        <p:nvPicPr>
          <p:cNvPr id="299" name="image13.jpe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29472" y="4566596"/>
            <a:ext cx="2521800" cy="1891354"/>
          </a:xfrm>
          <a:prstGeom prst="rect">
            <a:avLst/>
          </a:prstGeom>
          <a:ln w="12700">
            <a:miter lim="400000"/>
          </a:ln>
        </p:spPr>
      </p:pic>
      <p:pic>
        <p:nvPicPr>
          <p:cNvPr id="300" name="image14.jpe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829473" y="1208561"/>
            <a:ext cx="4260057" cy="3195049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D1571691-1547-9540-9B29-B025FCACEF4C}"/>
              </a:ext>
            </a:extLst>
          </p:cNvPr>
          <p:cNvSpPr/>
          <p:nvPr/>
        </p:nvSpPr>
        <p:spPr>
          <a:xfrm>
            <a:off x="6089529" y="1202432"/>
            <a:ext cx="4346636" cy="32521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400"/>
              </a:spcBef>
              <a:defRPr sz="18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n-US" altLang="ja-JP" sz="2400" dirty="0">
                <a:solidFill>
                  <a:schemeClr val="tx2">
                    <a:lumMod val="50000"/>
                  </a:schemeClr>
                </a:solidFill>
                <a:latin typeface="Segoe UI Historic" panose="020B0502040204020203" pitchFamily="34" charset="0"/>
                <a:sym typeface="Helvetica"/>
              </a:rPr>
              <a:t>On every Tuesday, measurements have been done at a community center in </a:t>
            </a:r>
            <a:r>
              <a:rPr lang="en-US" altLang="ja-JP" sz="2400" dirty="0" err="1">
                <a:solidFill>
                  <a:schemeClr val="tx2">
                    <a:lumMod val="50000"/>
                  </a:schemeClr>
                </a:solidFill>
                <a:latin typeface="Segoe UI Historic" panose="020B0502040204020203" pitchFamily="34" charset="0"/>
                <a:sym typeface="Helvetica"/>
              </a:rPr>
              <a:t>Suetsugi</a:t>
            </a:r>
            <a:r>
              <a:rPr lang="en-US" altLang="ja-JP" sz="2400" dirty="0">
                <a:solidFill>
                  <a:schemeClr val="tx2">
                    <a:lumMod val="50000"/>
                  </a:schemeClr>
                </a:solidFill>
                <a:latin typeface="Segoe UI Historic" panose="020B0502040204020203" pitchFamily="34" charset="0"/>
                <a:sym typeface="Helvetica"/>
              </a:rPr>
              <a:t>.</a:t>
            </a:r>
            <a:r>
              <a:rPr lang="ja-JP" altLang="en-US" sz="2400">
                <a:solidFill>
                  <a:schemeClr val="tx2">
                    <a:lumMod val="50000"/>
                  </a:schemeClr>
                </a:solidFill>
                <a:latin typeface="Segoe UI Historic" panose="020B0502040204020203" pitchFamily="34" charset="0"/>
                <a:sym typeface="Helvetica"/>
              </a:rPr>
              <a:t> </a:t>
            </a:r>
            <a:endParaRPr lang="en-US" altLang="ja-JP" sz="2400" dirty="0">
              <a:solidFill>
                <a:schemeClr val="tx2">
                  <a:lumMod val="50000"/>
                </a:schemeClr>
              </a:solidFill>
              <a:latin typeface="Segoe UI Historic" panose="020B0502040204020203" pitchFamily="34" charset="0"/>
              <a:sym typeface="Helvetica"/>
            </a:endParaRPr>
          </a:p>
          <a:p>
            <a:pPr marL="457200" indent="-457200">
              <a:spcBef>
                <a:spcPts val="400"/>
              </a:spcBef>
              <a:buFontTx/>
              <a:buChar char="-"/>
              <a:defRPr sz="18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n-US" altLang="ja-JP" sz="2400" dirty="0">
                <a:solidFill>
                  <a:schemeClr val="tx2">
                    <a:lumMod val="50000"/>
                  </a:schemeClr>
                </a:solidFill>
                <a:latin typeface="Segoe UI Historic" panose="020B0502040204020203" pitchFamily="34" charset="0"/>
                <a:sym typeface="Helvetica"/>
              </a:rPr>
              <a:t>Home-grown vegetables</a:t>
            </a:r>
          </a:p>
          <a:p>
            <a:pPr marL="457200" indent="-457200">
              <a:spcBef>
                <a:spcPts val="400"/>
              </a:spcBef>
              <a:buFontTx/>
              <a:buChar char="-"/>
              <a:defRPr sz="18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n-US" altLang="ja-JP" sz="2400" dirty="0" err="1">
                <a:solidFill>
                  <a:schemeClr val="tx2">
                    <a:lumMod val="50000"/>
                  </a:schemeClr>
                </a:solidFill>
                <a:latin typeface="Segoe UI Historic" panose="020B0502040204020203" pitchFamily="34" charset="0"/>
                <a:sym typeface="Helvetica"/>
              </a:rPr>
              <a:t>Sansai</a:t>
            </a:r>
            <a:r>
              <a:rPr lang="en-US" altLang="ja-JP" sz="2400" dirty="0">
                <a:solidFill>
                  <a:schemeClr val="tx2">
                    <a:lumMod val="50000"/>
                  </a:schemeClr>
                </a:solidFill>
                <a:latin typeface="Segoe UI Historic" panose="020B0502040204020203" pitchFamily="34" charset="0"/>
                <a:sym typeface="Helvetica"/>
              </a:rPr>
              <a:t> (wild herbs)</a:t>
            </a:r>
          </a:p>
          <a:p>
            <a:pPr marL="457200" indent="-457200">
              <a:spcBef>
                <a:spcPts val="400"/>
              </a:spcBef>
              <a:buFontTx/>
              <a:buChar char="-"/>
              <a:defRPr sz="18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n-US" altLang="ja-JP" sz="2400" dirty="0">
                <a:solidFill>
                  <a:schemeClr val="tx2">
                    <a:lumMod val="50000"/>
                  </a:schemeClr>
                </a:solidFill>
                <a:latin typeface="Segoe UI Historic" panose="020B0502040204020203" pitchFamily="34" charset="0"/>
                <a:sym typeface="Helvetica"/>
              </a:rPr>
              <a:t>etc.</a:t>
            </a:r>
          </a:p>
          <a:p>
            <a:pPr>
              <a:spcBef>
                <a:spcPts val="400"/>
              </a:spcBef>
              <a:defRPr sz="18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n-US" altLang="ja-JP" sz="2400" dirty="0">
                <a:solidFill>
                  <a:schemeClr val="tx2">
                    <a:lumMod val="50000"/>
                  </a:schemeClr>
                </a:solidFill>
                <a:latin typeface="Segoe UI Historic" panose="020B0502040204020203" pitchFamily="34" charset="0"/>
                <a:sym typeface="Helvetica"/>
              </a:rPr>
              <a:t>Nearly all vegetables: ND</a:t>
            </a:r>
            <a:endParaRPr lang="fr-FR" altLang="ja-JP" sz="2400" dirty="0">
              <a:solidFill>
                <a:schemeClr val="tx2">
                  <a:lumMod val="50000"/>
                </a:schemeClr>
              </a:solidFill>
              <a:latin typeface="Segoe UI Historic" panose="020B0502040204020203" pitchFamily="34" charset="0"/>
              <a:sym typeface="Helvetica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592FE1F0-A9CB-BE4C-9887-7ECFBFD39C96}"/>
              </a:ext>
            </a:extLst>
          </p:cNvPr>
          <p:cNvSpPr/>
          <p:nvPr/>
        </p:nvSpPr>
        <p:spPr>
          <a:xfrm>
            <a:off x="8049819" y="4097874"/>
            <a:ext cx="2611973" cy="21441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400"/>
              </a:spcBef>
              <a:defRPr sz="18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 lang="en-US" altLang="ja-JP" sz="2400" dirty="0">
              <a:solidFill>
                <a:schemeClr val="tx2">
                  <a:lumMod val="50000"/>
                </a:schemeClr>
              </a:solidFill>
              <a:latin typeface="Segoe UI Historic" panose="020B0502040204020203" pitchFamily="34" charset="0"/>
              <a:sym typeface="Helvetica"/>
            </a:endParaRPr>
          </a:p>
          <a:p>
            <a:pPr>
              <a:spcBef>
                <a:spcPts val="400"/>
              </a:spcBef>
              <a:defRPr sz="18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n-US" altLang="ja-JP" sz="2400" dirty="0">
                <a:solidFill>
                  <a:schemeClr val="tx2">
                    <a:lumMod val="50000"/>
                  </a:schemeClr>
                </a:solidFill>
                <a:latin typeface="Segoe UI Historic" panose="020B0502040204020203" pitchFamily="34" charset="0"/>
                <a:sym typeface="Helvetica"/>
              </a:rPr>
              <a:t>But:</a:t>
            </a:r>
          </a:p>
          <a:p>
            <a:pPr>
              <a:spcBef>
                <a:spcPts val="400"/>
              </a:spcBef>
              <a:defRPr sz="18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n-US" altLang="ja-JP" sz="2400" dirty="0">
                <a:solidFill>
                  <a:schemeClr val="tx2">
                    <a:lumMod val="50000"/>
                  </a:schemeClr>
                </a:solidFill>
                <a:latin typeface="Segoe UI Historic" panose="020B0502040204020203" pitchFamily="34" charset="0"/>
                <a:sym typeface="Helvetica"/>
              </a:rPr>
              <a:t>Fruits,</a:t>
            </a:r>
          </a:p>
          <a:p>
            <a:pPr>
              <a:spcBef>
                <a:spcPts val="400"/>
              </a:spcBef>
              <a:defRPr sz="18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n-US" altLang="ja-JP" sz="2400" dirty="0">
                <a:solidFill>
                  <a:schemeClr val="tx2">
                    <a:lumMod val="50000"/>
                  </a:schemeClr>
                </a:solidFill>
                <a:latin typeface="Segoe UI Historic" panose="020B0502040204020203" pitchFamily="34" charset="0"/>
                <a:sym typeface="Helvetica"/>
              </a:rPr>
              <a:t>Mushrooms,</a:t>
            </a:r>
          </a:p>
          <a:p>
            <a:pPr>
              <a:spcBef>
                <a:spcPts val="400"/>
              </a:spcBef>
              <a:defRPr sz="18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n-US" altLang="ja-JP" sz="2400" dirty="0" err="1">
                <a:solidFill>
                  <a:schemeClr val="tx2">
                    <a:lumMod val="50000"/>
                  </a:schemeClr>
                </a:solidFill>
                <a:latin typeface="Segoe UI Historic" panose="020B0502040204020203" pitchFamily="34" charset="0"/>
                <a:sym typeface="Helvetica"/>
              </a:rPr>
              <a:t>Sansai</a:t>
            </a:r>
            <a:endParaRPr lang="en-US" altLang="ja-JP" sz="2400" dirty="0">
              <a:solidFill>
                <a:schemeClr val="tx2">
                  <a:lumMod val="50000"/>
                </a:schemeClr>
              </a:solidFill>
              <a:latin typeface="Segoe UI Historic" panose="020B0502040204020203" pitchFamily="34" charset="0"/>
              <a:sym typeface="Helvetica"/>
            </a:endParaRPr>
          </a:p>
        </p:txBody>
      </p:sp>
    </p:spTree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>
            <a:spLocks noGrp="1"/>
          </p:cNvSpPr>
          <p:nvPr>
            <p:ph type="sldNum" sz="quarter" idx="2"/>
          </p:nvPr>
        </p:nvSpPr>
        <p:spPr>
          <a:xfrm>
            <a:off x="9878913" y="6231572"/>
            <a:ext cx="331890" cy="30733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>
            <a:normAutofit fontScale="92500" lnSpcReduction="20000"/>
          </a:bodyPr>
          <a:lstStyle/>
          <a:p>
            <a:pPr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/>
              <a:t>4</a:t>
            </a:fld>
            <a:endParaRPr/>
          </a:p>
        </p:txBody>
      </p:sp>
      <p:sp>
        <p:nvSpPr>
          <p:cNvPr id="8" name="Shape 217">
            <a:extLst>
              <a:ext uri="{FF2B5EF4-FFF2-40B4-BE49-F238E27FC236}">
                <a16:creationId xmlns:a16="http://schemas.microsoft.com/office/drawing/2014/main" id="{2A40A263-0DFE-9C47-821E-AA797CBCF42B}"/>
              </a:ext>
            </a:extLst>
          </p:cNvPr>
          <p:cNvSpPr txBox="1">
            <a:spLocks/>
          </p:cNvSpPr>
          <p:nvPr/>
        </p:nvSpPr>
        <p:spPr>
          <a:xfrm>
            <a:off x="1919536" y="1"/>
            <a:ext cx="8229600" cy="1508129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ctr" defTabSz="4481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400" b="1" i="0" u="none" strike="noStrike" cap="none" spc="0" baseline="0">
                <a:ln>
                  <a:noFill/>
                </a:ln>
                <a:solidFill>
                  <a:srgbClr val="0E579E"/>
                </a:solidFill>
                <a:uFillTx/>
                <a:latin typeface="+mn-lt"/>
                <a:ea typeface="Arial"/>
                <a:cs typeface="Arial"/>
                <a:sym typeface="Arial"/>
              </a:defRPr>
            </a:lvl1pPr>
            <a:lvl2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400" b="1" i="0" u="none" strike="noStrike" cap="none" spc="0" baseline="0">
                <a:ln>
                  <a:noFill/>
                </a:ln>
                <a:solidFill>
                  <a:srgbClr val="0E579E"/>
                </a:solidFill>
                <a:uFillTx/>
                <a:latin typeface="Arial"/>
                <a:ea typeface="Arial"/>
                <a:cs typeface="Arial"/>
                <a:sym typeface="Arial"/>
              </a:defRPr>
            </a:lvl2pPr>
            <a:lvl3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400" b="1" i="0" u="none" strike="noStrike" cap="none" spc="0" baseline="0">
                <a:ln>
                  <a:noFill/>
                </a:ln>
                <a:solidFill>
                  <a:srgbClr val="0E579E"/>
                </a:solidFill>
                <a:uFillTx/>
                <a:latin typeface="Arial"/>
                <a:ea typeface="Arial"/>
                <a:cs typeface="Arial"/>
                <a:sym typeface="Arial"/>
              </a:defRPr>
            </a:lvl3pPr>
            <a:lvl4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400" b="1" i="0" u="none" strike="noStrike" cap="none" spc="0" baseline="0">
                <a:ln>
                  <a:noFill/>
                </a:ln>
                <a:solidFill>
                  <a:srgbClr val="0E579E"/>
                </a:solidFill>
                <a:uFillTx/>
                <a:latin typeface="Arial"/>
                <a:ea typeface="Arial"/>
                <a:cs typeface="Arial"/>
                <a:sym typeface="Arial"/>
              </a:defRPr>
            </a:lvl4pPr>
            <a:lvl5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400" b="1" i="0" u="none" strike="noStrike" cap="none" spc="0" baseline="0">
                <a:ln>
                  <a:noFill/>
                </a:ln>
                <a:solidFill>
                  <a:srgbClr val="0E579E"/>
                </a:solidFill>
                <a:uFillTx/>
                <a:latin typeface="Arial"/>
                <a:ea typeface="Arial"/>
                <a:cs typeface="Arial"/>
                <a:sym typeface="Arial"/>
              </a:defRPr>
            </a:lvl5pPr>
            <a:lvl6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400" b="1" i="0" u="none" strike="noStrike" cap="none" spc="0" baseline="0">
                <a:ln>
                  <a:noFill/>
                </a:ln>
                <a:solidFill>
                  <a:srgbClr val="0E579E"/>
                </a:solidFill>
                <a:uFillTx/>
                <a:latin typeface="Arial"/>
                <a:ea typeface="Arial"/>
                <a:cs typeface="Arial"/>
                <a:sym typeface="Arial"/>
              </a:defRPr>
            </a:lvl6pPr>
            <a:lvl7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400" b="1" i="0" u="none" strike="noStrike" cap="none" spc="0" baseline="0">
                <a:ln>
                  <a:noFill/>
                </a:ln>
                <a:solidFill>
                  <a:srgbClr val="0E579E"/>
                </a:solidFill>
                <a:uFillTx/>
                <a:latin typeface="Arial"/>
                <a:ea typeface="Arial"/>
                <a:cs typeface="Arial"/>
                <a:sym typeface="Arial"/>
              </a:defRPr>
            </a:lvl7pPr>
            <a:lvl8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400" b="1" i="0" u="none" strike="noStrike" cap="none" spc="0" baseline="0">
                <a:ln>
                  <a:noFill/>
                </a:ln>
                <a:solidFill>
                  <a:srgbClr val="0E579E"/>
                </a:solidFill>
                <a:uFillTx/>
                <a:latin typeface="Arial"/>
                <a:ea typeface="Arial"/>
                <a:cs typeface="Arial"/>
                <a:sym typeface="Arial"/>
              </a:defRPr>
            </a:lvl8pPr>
            <a:lvl9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400" b="1" i="0" u="none" strike="noStrike" cap="none" spc="0" baseline="0">
                <a:ln>
                  <a:noFill/>
                </a:ln>
                <a:solidFill>
                  <a:srgbClr val="0E579E"/>
                </a:solidFill>
                <a:uFillTx/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hangingPunct="1"/>
            <a:r>
              <a:rPr lang="en-US" altLang="ja-JP" sz="3200" b="0" dirty="0">
                <a:latin typeface="Segoe UI Historic" panose="020B0502040204020203" pitchFamily="34" charset="0"/>
              </a:rPr>
              <a:t>Recognition Gap between Experts and Residents for the Measurement Results</a:t>
            </a:r>
            <a:endParaRPr lang="ja-JP" altLang="en-US" sz="3200" b="0" dirty="0">
              <a:latin typeface="Segoe UI Historic" panose="020B0502040204020203" pitchFamily="34" charset="0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030F2201-898B-6E4E-A68F-EFAEA4562A84}"/>
              </a:ext>
            </a:extLst>
          </p:cNvPr>
          <p:cNvSpPr txBox="1"/>
          <p:nvPr/>
        </p:nvSpPr>
        <p:spPr>
          <a:xfrm>
            <a:off x="2094800" y="1268760"/>
            <a:ext cx="8321680" cy="263148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defTabSz="457200" hangingPunct="0">
              <a:spcBef>
                <a:spcPts val="600"/>
              </a:spcBef>
            </a:pPr>
            <a:r>
              <a:rPr lang="en-US" altLang="ja-JP" sz="2000" dirty="0">
                <a:solidFill>
                  <a:schemeClr val="tx2">
                    <a:lumMod val="50000"/>
                  </a:schemeClr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  <a:sym typeface="Helvetica Neue"/>
              </a:rPr>
              <a:t>Experts:</a:t>
            </a:r>
          </a:p>
          <a:p>
            <a:pPr algn="l"/>
            <a:r>
              <a:rPr lang="en-US" altLang="ja-JP" sz="2000" dirty="0">
                <a:solidFill>
                  <a:schemeClr val="tx2">
                    <a:lumMod val="50000"/>
                  </a:schemeClr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	“There should not be any effect on health from this level of radiation. 	 No problem.”</a:t>
            </a:r>
          </a:p>
          <a:p>
            <a:pPr algn="l"/>
            <a:r>
              <a:rPr lang="en-US" altLang="ja-JP" sz="2000" dirty="0">
                <a:solidFill>
                  <a:schemeClr val="tx2">
                    <a:lumMod val="50000"/>
                  </a:schemeClr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	“It is hard to understand why they are still concerned.”</a:t>
            </a:r>
          </a:p>
          <a:p>
            <a:pPr algn="l"/>
            <a:endParaRPr lang="en-US" altLang="ja-JP" sz="2000" dirty="0">
              <a:solidFill>
                <a:schemeClr val="tx2">
                  <a:lumMod val="50000"/>
                </a:schemeClr>
              </a:solidFill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pPr algn="l"/>
            <a:r>
              <a:rPr lang="en-US" altLang="ja-JP" sz="2000" dirty="0">
                <a:solidFill>
                  <a:schemeClr val="tx2">
                    <a:lumMod val="50000"/>
                  </a:schemeClr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Residents:</a:t>
            </a:r>
          </a:p>
          <a:p>
            <a:pPr algn="l"/>
            <a:r>
              <a:rPr lang="en-US" altLang="ja-JP" sz="2000" dirty="0">
                <a:solidFill>
                  <a:schemeClr val="tx2">
                    <a:lumMod val="50000"/>
                  </a:schemeClr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	”Ok, I see, it’s low level.”</a:t>
            </a:r>
          </a:p>
          <a:p>
            <a:pPr algn="l"/>
            <a:r>
              <a:rPr lang="en-US" altLang="ja-JP" sz="2000" dirty="0">
                <a:solidFill>
                  <a:schemeClr val="tx2">
                    <a:lumMod val="50000"/>
                  </a:schemeClr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	“But still, our lives are greatly affected.”</a:t>
            </a:r>
          </a:p>
        </p:txBody>
      </p:sp>
    </p:spTree>
    <p:extLst>
      <p:ext uri="{BB962C8B-B14F-4D97-AF65-F5344CB8AC3E}">
        <p14:creationId xmlns:p14="http://schemas.microsoft.com/office/powerpoint/2010/main" val="2899153569"/>
      </p:ext>
    </p:extLst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image10.jpe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981200" y="1503945"/>
            <a:ext cx="8229600" cy="3250714"/>
          </a:xfrm>
          <a:prstGeom prst="rect">
            <a:avLst/>
          </a:prstGeom>
          <a:ln w="12700">
            <a:miter lim="400000"/>
          </a:ln>
        </p:spPr>
      </p:pic>
      <p:sp>
        <p:nvSpPr>
          <p:cNvPr id="260" name="Shape 260"/>
          <p:cNvSpPr>
            <a:spLocks noGrp="1"/>
          </p:cNvSpPr>
          <p:nvPr>
            <p:ph type="sldNum" sz="quarter" idx="2"/>
          </p:nvPr>
        </p:nvSpPr>
        <p:spPr>
          <a:xfrm>
            <a:off x="10033000" y="6216650"/>
            <a:ext cx="330200" cy="2667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>
            <a:normAutofit lnSpcReduction="10000"/>
          </a:bodyPr>
          <a:lstStyle>
            <a:lvl1pPr>
              <a:defRPr sz="1700">
                <a:solidFill>
                  <a:srgbClr val="535353"/>
                </a:solidFill>
              </a:defRPr>
            </a:lvl1pPr>
          </a:lstStyle>
          <a:p>
            <a:pPr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/>
              <a:t>5</a:t>
            </a:fld>
            <a:endParaRPr/>
          </a:p>
        </p:txBody>
      </p:sp>
      <p:sp>
        <p:nvSpPr>
          <p:cNvPr id="261" name="Shape 261"/>
          <p:cNvSpPr/>
          <p:nvPr/>
        </p:nvSpPr>
        <p:spPr>
          <a:xfrm flipV="1">
            <a:off x="2612129" y="3232635"/>
            <a:ext cx="7382768" cy="4"/>
          </a:xfrm>
          <a:prstGeom prst="line">
            <a:avLst/>
          </a:prstGeom>
          <a:ln w="25400">
            <a:solidFill>
              <a:srgbClr val="FF2C16"/>
            </a:solidFill>
            <a:bevel/>
          </a:ln>
        </p:spPr>
        <p:txBody>
          <a:bodyPr lIns="45718" tIns="45718" rIns="45718" bIns="45718"/>
          <a:lstStyle/>
          <a:p>
            <a:pPr>
              <a:defRPr sz="1200" b="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  <a:endParaRPr sz="1200" dirty="0">
              <a:latin typeface="Segoe UI Historic" panose="020B0502040204020203" pitchFamily="34" charset="0"/>
            </a:endParaRPr>
          </a:p>
        </p:txBody>
      </p:sp>
      <p:sp>
        <p:nvSpPr>
          <p:cNvPr id="262" name="Shape 262"/>
          <p:cNvSpPr/>
          <p:nvPr/>
        </p:nvSpPr>
        <p:spPr>
          <a:xfrm flipV="1">
            <a:off x="2599432" y="3894723"/>
            <a:ext cx="7408168" cy="4"/>
          </a:xfrm>
          <a:prstGeom prst="line">
            <a:avLst/>
          </a:prstGeom>
          <a:ln w="25400">
            <a:solidFill>
              <a:srgbClr val="36913F"/>
            </a:solidFill>
            <a:bevel/>
          </a:ln>
        </p:spPr>
        <p:txBody>
          <a:bodyPr lIns="45718" tIns="45718" rIns="45718" bIns="45718"/>
          <a:lstStyle/>
          <a:p>
            <a:pPr>
              <a:defRPr sz="1200" b="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  <a:endParaRPr sz="1200" dirty="0">
              <a:latin typeface="Segoe UI Historic" panose="020B0502040204020203" pitchFamily="34" charset="0"/>
            </a:endParaRPr>
          </a:p>
        </p:txBody>
      </p:sp>
      <p:sp>
        <p:nvSpPr>
          <p:cNvPr id="263" name="Shape 263"/>
          <p:cNvSpPr/>
          <p:nvPr/>
        </p:nvSpPr>
        <p:spPr>
          <a:xfrm>
            <a:off x="4554771" y="1520956"/>
            <a:ext cx="3969021" cy="276999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>
            <a:lvl1pPr algn="l">
              <a:spcBef>
                <a:spcPts val="0"/>
              </a:spcBef>
              <a:defRPr sz="1800" b="0">
                <a:solidFill>
                  <a:schemeClr val="accent4">
                    <a:lumOff val="-9999"/>
                  </a:schemeClr>
                </a:solidFill>
                <a:latin typeface="ヒラギノ丸ゴ Pro"/>
                <a:ea typeface="ヒラギノ丸ゴ Pro"/>
                <a:cs typeface="ヒラギノ丸ゴ Pro"/>
                <a:sym typeface="ヒラギノ丸ゴ Pro"/>
              </a:defRPr>
            </a:lvl1pPr>
          </a:lstStyle>
          <a:p>
            <a:pPr>
              <a:defRPr>
                <a:solidFill>
                  <a:srgbClr val="000000"/>
                </a:solidFill>
              </a:defRPr>
            </a:pPr>
            <a:r>
              <a:rPr dirty="0">
                <a:latin typeface="Segoe UI Historic" panose="020B0502040204020203" pitchFamily="34" charset="0"/>
              </a:rPr>
              <a:t>Daily accumulated dose (</a:t>
            </a:r>
            <a:r>
              <a:rPr dirty="0" err="1">
                <a:latin typeface="Segoe UI Historic" panose="020B0502040204020203" pitchFamily="34" charset="0"/>
              </a:rPr>
              <a:t>μSv</a:t>
            </a:r>
            <a:r>
              <a:rPr dirty="0">
                <a:latin typeface="Segoe UI Historic" panose="020B0502040204020203" pitchFamily="34" charset="0"/>
              </a:rPr>
              <a:t>)</a:t>
            </a:r>
          </a:p>
        </p:txBody>
      </p:sp>
      <p:sp>
        <p:nvSpPr>
          <p:cNvPr id="264" name="Shape 264"/>
          <p:cNvSpPr/>
          <p:nvPr/>
        </p:nvSpPr>
        <p:spPr>
          <a:xfrm>
            <a:off x="2335910" y="4738851"/>
            <a:ext cx="7898522" cy="369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800" b="0">
                <a:solidFill>
                  <a:srgbClr val="1E579F"/>
                </a:solidFill>
                <a:latin typeface="ヒラギノ丸ゴ Pro"/>
                <a:ea typeface="ヒラギノ丸ゴ Pro"/>
                <a:cs typeface="ヒラギノ丸ゴ Pro"/>
                <a:sym typeface="ヒラギノ丸ゴ Pro"/>
              </a:defRPr>
            </a:lvl1pPr>
          </a:lstStyle>
          <a:p>
            <a:pPr>
              <a:defRPr>
                <a:solidFill>
                  <a:srgbClr val="000000"/>
                </a:solidFill>
              </a:defRPr>
            </a:pPr>
            <a:r>
              <a:rPr dirty="0">
                <a:latin typeface="Segoe UI Historic" panose="020B0502040204020203" pitchFamily="34" charset="0"/>
              </a:rPr>
              <a:t>Graph made by </a:t>
            </a:r>
            <a:r>
              <a:rPr dirty="0" err="1">
                <a:latin typeface="Segoe UI Historic" panose="020B0502040204020203" pitchFamily="34" charset="0"/>
              </a:rPr>
              <a:t>Dr</a:t>
            </a:r>
            <a:r>
              <a:rPr dirty="0">
                <a:latin typeface="Segoe UI Historic" panose="020B0502040204020203" pitchFamily="34" charset="0"/>
              </a:rPr>
              <a:t> Makoto Miyazaki, Fukushima Medical University</a:t>
            </a:r>
          </a:p>
        </p:txBody>
      </p:sp>
      <p:sp>
        <p:nvSpPr>
          <p:cNvPr id="265" name="Shape 265"/>
          <p:cNvSpPr/>
          <p:nvPr/>
        </p:nvSpPr>
        <p:spPr>
          <a:xfrm>
            <a:off x="2086016" y="5228954"/>
            <a:ext cx="8019968" cy="7899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t">
            <a:spAutoFit/>
          </a:bodyPr>
          <a:lstStyle/>
          <a:p>
            <a:pPr>
              <a:spcBef>
                <a:spcPts val="400"/>
              </a:spcBef>
              <a:defRPr sz="18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n-US" altLang="ja-JP" sz="2400" dirty="0">
                <a:solidFill>
                  <a:schemeClr val="tx2">
                    <a:lumMod val="50000"/>
                  </a:schemeClr>
                </a:solidFill>
                <a:latin typeface="Segoe UI Historic" panose="020B0502040204020203" pitchFamily="34" charset="0"/>
                <a:ea typeface="Calibri"/>
                <a:cs typeface="Calibri"/>
                <a:sym typeface="Calibri"/>
              </a:rPr>
              <a:t>Compared to before the accident, </a:t>
            </a:r>
          </a:p>
          <a:p>
            <a:pPr>
              <a:spcBef>
                <a:spcPts val="400"/>
              </a:spcBef>
              <a:defRPr sz="18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n-US" altLang="ja-JP" sz="2400" dirty="0">
                <a:solidFill>
                  <a:schemeClr val="tx2">
                    <a:lumMod val="50000"/>
                  </a:schemeClr>
                </a:solidFill>
                <a:latin typeface="Segoe UI Historic" panose="020B0502040204020203" pitchFamily="34" charset="0"/>
                <a:ea typeface="Calibri"/>
                <a:cs typeface="Calibri"/>
                <a:sym typeface="Calibri"/>
              </a:rPr>
              <a:t>the actual daily life is affected, and inconveniences remain</a:t>
            </a:r>
          </a:p>
        </p:txBody>
      </p:sp>
      <p:sp>
        <p:nvSpPr>
          <p:cNvPr id="266" name="Shape 266"/>
          <p:cNvSpPr/>
          <p:nvPr/>
        </p:nvSpPr>
        <p:spPr>
          <a:xfrm>
            <a:off x="5422066" y="2982028"/>
            <a:ext cx="3379130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600" b="0">
                <a:solidFill>
                  <a:srgbClr val="CC1E02"/>
                </a:solidFill>
                <a:latin typeface="ヒラギノ丸ゴ Pro"/>
                <a:ea typeface="ヒラギノ丸ゴ Pro"/>
                <a:cs typeface="ヒラギノ丸ゴ Pro"/>
                <a:sym typeface="ヒラギノ丸ゴ Pro"/>
              </a:defRPr>
            </a:lvl1pPr>
          </a:lstStyle>
          <a:p>
            <a:pPr>
              <a:defRPr sz="1800">
                <a:solidFill>
                  <a:srgbClr val="000000"/>
                </a:solidFill>
              </a:defRPr>
            </a:pPr>
            <a:r>
              <a:rPr dirty="0">
                <a:latin typeface="Segoe UI Historic" panose="020B0502040204020203" pitchFamily="34" charset="0"/>
              </a:rPr>
              <a:t>additional exposure dose 1mSv/y</a:t>
            </a:r>
          </a:p>
        </p:txBody>
      </p:sp>
      <p:sp>
        <p:nvSpPr>
          <p:cNvPr id="267" name="Shape 267"/>
          <p:cNvSpPr/>
          <p:nvPr/>
        </p:nvSpPr>
        <p:spPr>
          <a:xfrm>
            <a:off x="6893528" y="3793975"/>
            <a:ext cx="2637899" cy="369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r">
              <a:defRPr sz="1800">
                <a:solidFill>
                  <a:srgbClr val="3B8037"/>
                </a:solidFill>
                <a:latin typeface="Candara"/>
                <a:ea typeface="Candara"/>
                <a:cs typeface="Candara"/>
                <a:sym typeface="Candara"/>
              </a:defRPr>
            </a:lvl1pPr>
          </a:lstStyle>
          <a:p>
            <a:pPr>
              <a:defRPr b="0">
                <a:solidFill>
                  <a:srgbClr val="000000"/>
                </a:solidFill>
              </a:defRPr>
            </a:pPr>
            <a:r>
              <a:rPr dirty="0">
                <a:latin typeface="Segoe UI Historic" panose="020B0502040204020203" pitchFamily="34" charset="0"/>
              </a:rPr>
              <a:t>natural background dose</a:t>
            </a:r>
          </a:p>
        </p:txBody>
      </p:sp>
      <p:sp>
        <p:nvSpPr>
          <p:cNvPr id="268" name="Shape 268"/>
          <p:cNvSpPr/>
          <p:nvPr/>
        </p:nvSpPr>
        <p:spPr>
          <a:xfrm>
            <a:off x="2451101" y="1810785"/>
            <a:ext cx="2514039" cy="101600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 sz="1600" b="0">
                <a:latin typeface="+mj-lt"/>
                <a:ea typeface="+mj-ea"/>
                <a:cs typeface="+mj-cs"/>
                <a:sym typeface="Helvetica"/>
              </a:defRPr>
            </a:pPr>
            <a:endParaRPr sz="1600" dirty="0">
              <a:latin typeface="Segoe UI Historic" panose="020B0502040204020203" pitchFamily="34" charset="0"/>
            </a:endParaRPr>
          </a:p>
        </p:txBody>
      </p:sp>
      <p:sp>
        <p:nvSpPr>
          <p:cNvPr id="2" name="下矢印 1">
            <a:extLst>
              <a:ext uri="{FF2B5EF4-FFF2-40B4-BE49-F238E27FC236}">
                <a16:creationId xmlns:a16="http://schemas.microsoft.com/office/drawing/2014/main" id="{1594AB31-2D69-394D-B160-BABA4CF16357}"/>
              </a:ext>
            </a:extLst>
          </p:cNvPr>
          <p:cNvSpPr/>
          <p:nvPr/>
        </p:nvSpPr>
        <p:spPr>
          <a:xfrm rot="10628881">
            <a:off x="4308931" y="3247391"/>
            <a:ext cx="272365" cy="759465"/>
          </a:xfrm>
          <a:prstGeom prst="downArrow">
            <a:avLst/>
          </a:prstGeom>
          <a:solidFill>
            <a:srgbClr val="FF0000"/>
          </a:solidFill>
          <a:ln w="25400" cap="flat">
            <a:noFill/>
            <a:prstDash val="solid"/>
            <a:bevel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algn="ctr" defTabSz="457200" hangingPunct="0">
              <a:spcBef>
                <a:spcPts val="600"/>
              </a:spcBef>
            </a:pPr>
            <a:endParaRPr lang="ja-JP" altLang="en-US" sz="3400" b="1">
              <a:solidFill>
                <a:srgbClr val="FFFFFF"/>
              </a:solidFill>
              <a:sym typeface="Helvetica Neue"/>
            </a:endParaRPr>
          </a:p>
        </p:txBody>
      </p:sp>
      <p:sp>
        <p:nvSpPr>
          <p:cNvPr id="14" name="下矢印 13">
            <a:extLst>
              <a:ext uri="{FF2B5EF4-FFF2-40B4-BE49-F238E27FC236}">
                <a16:creationId xmlns:a16="http://schemas.microsoft.com/office/drawing/2014/main" id="{2282FB18-8653-5944-866B-2FC64B0B1D8E}"/>
              </a:ext>
            </a:extLst>
          </p:cNvPr>
          <p:cNvSpPr/>
          <p:nvPr/>
        </p:nvSpPr>
        <p:spPr>
          <a:xfrm rot="10628881">
            <a:off x="6228357" y="3254360"/>
            <a:ext cx="272365" cy="759465"/>
          </a:xfrm>
          <a:prstGeom prst="downArrow">
            <a:avLst/>
          </a:prstGeom>
          <a:solidFill>
            <a:srgbClr val="FF0000"/>
          </a:solidFill>
          <a:ln w="25400" cap="flat">
            <a:noFill/>
            <a:prstDash val="solid"/>
            <a:bevel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algn="ctr" defTabSz="457200" hangingPunct="0">
              <a:spcBef>
                <a:spcPts val="600"/>
              </a:spcBef>
            </a:pPr>
            <a:endParaRPr lang="ja-JP" altLang="en-US" sz="3400" b="1">
              <a:solidFill>
                <a:srgbClr val="FFFFFF"/>
              </a:solidFill>
              <a:sym typeface="Helvetica Neue"/>
            </a:endParaRPr>
          </a:p>
        </p:txBody>
      </p:sp>
      <p:sp>
        <p:nvSpPr>
          <p:cNvPr id="15" name="下矢印 14">
            <a:extLst>
              <a:ext uri="{FF2B5EF4-FFF2-40B4-BE49-F238E27FC236}">
                <a16:creationId xmlns:a16="http://schemas.microsoft.com/office/drawing/2014/main" id="{3FBFFFAF-B3FF-9349-87B2-B290A07181FC}"/>
              </a:ext>
            </a:extLst>
          </p:cNvPr>
          <p:cNvSpPr/>
          <p:nvPr/>
        </p:nvSpPr>
        <p:spPr>
          <a:xfrm rot="10628881">
            <a:off x="8912991" y="3212921"/>
            <a:ext cx="272365" cy="759465"/>
          </a:xfrm>
          <a:prstGeom prst="downArrow">
            <a:avLst/>
          </a:prstGeom>
          <a:solidFill>
            <a:srgbClr val="FF0000"/>
          </a:solidFill>
          <a:ln w="25400" cap="flat">
            <a:noFill/>
            <a:prstDash val="solid"/>
            <a:bevel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algn="ctr" defTabSz="457200" hangingPunct="0">
              <a:spcBef>
                <a:spcPts val="600"/>
              </a:spcBef>
            </a:pPr>
            <a:endParaRPr lang="ja-JP" altLang="en-US" sz="3400" b="1">
              <a:solidFill>
                <a:srgbClr val="FFFFFF"/>
              </a:solidFill>
              <a:sym typeface="Helvetica Neue"/>
            </a:endParaRPr>
          </a:p>
        </p:txBody>
      </p:sp>
      <p:sp>
        <p:nvSpPr>
          <p:cNvPr id="16" name="Shape 217">
            <a:extLst>
              <a:ext uri="{FF2B5EF4-FFF2-40B4-BE49-F238E27FC236}">
                <a16:creationId xmlns:a16="http://schemas.microsoft.com/office/drawing/2014/main" id="{8F22F35C-A303-864E-AC94-20662DC365E8}"/>
              </a:ext>
            </a:extLst>
          </p:cNvPr>
          <p:cNvSpPr txBox="1">
            <a:spLocks/>
          </p:cNvSpPr>
          <p:nvPr/>
        </p:nvSpPr>
        <p:spPr>
          <a:xfrm>
            <a:off x="1919536" y="1"/>
            <a:ext cx="8229600" cy="1508129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ctr" defTabSz="4481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400" b="1" i="0" u="none" strike="noStrike" cap="none" spc="0" baseline="0">
                <a:ln>
                  <a:noFill/>
                </a:ln>
                <a:solidFill>
                  <a:srgbClr val="0E579E"/>
                </a:solidFill>
                <a:uFillTx/>
                <a:latin typeface="+mn-lt"/>
                <a:ea typeface="Arial"/>
                <a:cs typeface="Arial"/>
                <a:sym typeface="Arial"/>
              </a:defRPr>
            </a:lvl1pPr>
            <a:lvl2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400" b="1" i="0" u="none" strike="noStrike" cap="none" spc="0" baseline="0">
                <a:ln>
                  <a:noFill/>
                </a:ln>
                <a:solidFill>
                  <a:srgbClr val="0E579E"/>
                </a:solidFill>
                <a:uFillTx/>
                <a:latin typeface="Arial"/>
                <a:ea typeface="Arial"/>
                <a:cs typeface="Arial"/>
                <a:sym typeface="Arial"/>
              </a:defRPr>
            </a:lvl2pPr>
            <a:lvl3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400" b="1" i="0" u="none" strike="noStrike" cap="none" spc="0" baseline="0">
                <a:ln>
                  <a:noFill/>
                </a:ln>
                <a:solidFill>
                  <a:srgbClr val="0E579E"/>
                </a:solidFill>
                <a:uFillTx/>
                <a:latin typeface="Arial"/>
                <a:ea typeface="Arial"/>
                <a:cs typeface="Arial"/>
                <a:sym typeface="Arial"/>
              </a:defRPr>
            </a:lvl3pPr>
            <a:lvl4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400" b="1" i="0" u="none" strike="noStrike" cap="none" spc="0" baseline="0">
                <a:ln>
                  <a:noFill/>
                </a:ln>
                <a:solidFill>
                  <a:srgbClr val="0E579E"/>
                </a:solidFill>
                <a:uFillTx/>
                <a:latin typeface="Arial"/>
                <a:ea typeface="Arial"/>
                <a:cs typeface="Arial"/>
                <a:sym typeface="Arial"/>
              </a:defRPr>
            </a:lvl4pPr>
            <a:lvl5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400" b="1" i="0" u="none" strike="noStrike" cap="none" spc="0" baseline="0">
                <a:ln>
                  <a:noFill/>
                </a:ln>
                <a:solidFill>
                  <a:srgbClr val="0E579E"/>
                </a:solidFill>
                <a:uFillTx/>
                <a:latin typeface="Arial"/>
                <a:ea typeface="Arial"/>
                <a:cs typeface="Arial"/>
                <a:sym typeface="Arial"/>
              </a:defRPr>
            </a:lvl5pPr>
            <a:lvl6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400" b="1" i="0" u="none" strike="noStrike" cap="none" spc="0" baseline="0">
                <a:ln>
                  <a:noFill/>
                </a:ln>
                <a:solidFill>
                  <a:srgbClr val="0E579E"/>
                </a:solidFill>
                <a:uFillTx/>
                <a:latin typeface="Arial"/>
                <a:ea typeface="Arial"/>
                <a:cs typeface="Arial"/>
                <a:sym typeface="Arial"/>
              </a:defRPr>
            </a:lvl6pPr>
            <a:lvl7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400" b="1" i="0" u="none" strike="noStrike" cap="none" spc="0" baseline="0">
                <a:ln>
                  <a:noFill/>
                </a:ln>
                <a:solidFill>
                  <a:srgbClr val="0E579E"/>
                </a:solidFill>
                <a:uFillTx/>
                <a:latin typeface="Arial"/>
                <a:ea typeface="Arial"/>
                <a:cs typeface="Arial"/>
                <a:sym typeface="Arial"/>
              </a:defRPr>
            </a:lvl7pPr>
            <a:lvl8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400" b="1" i="0" u="none" strike="noStrike" cap="none" spc="0" baseline="0">
                <a:ln>
                  <a:noFill/>
                </a:ln>
                <a:solidFill>
                  <a:srgbClr val="0E579E"/>
                </a:solidFill>
                <a:uFillTx/>
                <a:latin typeface="Arial"/>
                <a:ea typeface="Arial"/>
                <a:cs typeface="Arial"/>
                <a:sym typeface="Arial"/>
              </a:defRPr>
            </a:lvl8pPr>
            <a:lvl9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400" b="1" i="0" u="none" strike="noStrike" cap="none" spc="0" baseline="0">
                <a:ln>
                  <a:noFill/>
                </a:ln>
                <a:solidFill>
                  <a:srgbClr val="0E579E"/>
                </a:solidFill>
                <a:uFillTx/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hangingPunct="1"/>
            <a:r>
              <a:rPr lang="en-US" altLang="ja-JP" sz="3200" b="0" dirty="0">
                <a:latin typeface="Segoe UI Historic" panose="020B0502040204020203" pitchFamily="34" charset="0"/>
              </a:rPr>
              <a:t>Radiation Level Remain Higher than </a:t>
            </a:r>
          </a:p>
          <a:p>
            <a:pPr hangingPunct="1"/>
            <a:r>
              <a:rPr lang="en-US" altLang="ja-JP" sz="3200" b="0" dirty="0">
                <a:latin typeface="Segoe UI Historic" panose="020B0502040204020203" pitchFamily="34" charset="0"/>
              </a:rPr>
              <a:t>Before the Accident </a:t>
            </a:r>
            <a:endParaRPr lang="ja-JP" altLang="en-US" sz="3200" b="0" dirty="0">
              <a:latin typeface="Segoe UI Historic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6744182"/>
      </p:ext>
    </p:extLst>
  </p:cSld>
  <p:clrMapOvr>
    <a:masterClrMapping/>
  </p:clrMapOvr>
  <p:transition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>
            <a:spLocks noGrp="1"/>
          </p:cNvSpPr>
          <p:nvPr>
            <p:ph type="sldNum" sz="quarter" idx="2"/>
          </p:nvPr>
        </p:nvSpPr>
        <p:spPr>
          <a:xfrm>
            <a:off x="9878913" y="6231572"/>
            <a:ext cx="331890" cy="30733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>
            <a:normAutofit fontScale="92500" lnSpcReduction="20000"/>
          </a:bodyPr>
          <a:lstStyle/>
          <a:p>
            <a:pPr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/>
              <a:t>6</a:t>
            </a:fld>
            <a:endParaRPr/>
          </a:p>
        </p:txBody>
      </p:sp>
      <p:sp>
        <p:nvSpPr>
          <p:cNvPr id="8" name="Shape 217">
            <a:extLst>
              <a:ext uri="{FF2B5EF4-FFF2-40B4-BE49-F238E27FC236}">
                <a16:creationId xmlns:a16="http://schemas.microsoft.com/office/drawing/2014/main" id="{2A40A263-0DFE-9C47-821E-AA797CBCF42B}"/>
              </a:ext>
            </a:extLst>
          </p:cNvPr>
          <p:cNvSpPr txBox="1">
            <a:spLocks/>
          </p:cNvSpPr>
          <p:nvPr/>
        </p:nvSpPr>
        <p:spPr>
          <a:xfrm>
            <a:off x="1919536" y="1"/>
            <a:ext cx="8229600" cy="1508129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ctr" defTabSz="4481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400" b="1" i="0" u="none" strike="noStrike" cap="none" spc="0" baseline="0">
                <a:ln>
                  <a:noFill/>
                </a:ln>
                <a:solidFill>
                  <a:srgbClr val="0E579E"/>
                </a:solidFill>
                <a:uFillTx/>
                <a:latin typeface="+mn-lt"/>
                <a:ea typeface="Arial"/>
                <a:cs typeface="Arial"/>
                <a:sym typeface="Arial"/>
              </a:defRPr>
            </a:lvl1pPr>
            <a:lvl2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400" b="1" i="0" u="none" strike="noStrike" cap="none" spc="0" baseline="0">
                <a:ln>
                  <a:noFill/>
                </a:ln>
                <a:solidFill>
                  <a:srgbClr val="0E579E"/>
                </a:solidFill>
                <a:uFillTx/>
                <a:latin typeface="Arial"/>
                <a:ea typeface="Arial"/>
                <a:cs typeface="Arial"/>
                <a:sym typeface="Arial"/>
              </a:defRPr>
            </a:lvl2pPr>
            <a:lvl3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400" b="1" i="0" u="none" strike="noStrike" cap="none" spc="0" baseline="0">
                <a:ln>
                  <a:noFill/>
                </a:ln>
                <a:solidFill>
                  <a:srgbClr val="0E579E"/>
                </a:solidFill>
                <a:uFillTx/>
                <a:latin typeface="Arial"/>
                <a:ea typeface="Arial"/>
                <a:cs typeface="Arial"/>
                <a:sym typeface="Arial"/>
              </a:defRPr>
            </a:lvl3pPr>
            <a:lvl4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400" b="1" i="0" u="none" strike="noStrike" cap="none" spc="0" baseline="0">
                <a:ln>
                  <a:noFill/>
                </a:ln>
                <a:solidFill>
                  <a:srgbClr val="0E579E"/>
                </a:solidFill>
                <a:uFillTx/>
                <a:latin typeface="Arial"/>
                <a:ea typeface="Arial"/>
                <a:cs typeface="Arial"/>
                <a:sym typeface="Arial"/>
              </a:defRPr>
            </a:lvl4pPr>
            <a:lvl5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400" b="1" i="0" u="none" strike="noStrike" cap="none" spc="0" baseline="0">
                <a:ln>
                  <a:noFill/>
                </a:ln>
                <a:solidFill>
                  <a:srgbClr val="0E579E"/>
                </a:solidFill>
                <a:uFillTx/>
                <a:latin typeface="Arial"/>
                <a:ea typeface="Arial"/>
                <a:cs typeface="Arial"/>
                <a:sym typeface="Arial"/>
              </a:defRPr>
            </a:lvl5pPr>
            <a:lvl6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400" b="1" i="0" u="none" strike="noStrike" cap="none" spc="0" baseline="0">
                <a:ln>
                  <a:noFill/>
                </a:ln>
                <a:solidFill>
                  <a:srgbClr val="0E579E"/>
                </a:solidFill>
                <a:uFillTx/>
                <a:latin typeface="Arial"/>
                <a:ea typeface="Arial"/>
                <a:cs typeface="Arial"/>
                <a:sym typeface="Arial"/>
              </a:defRPr>
            </a:lvl6pPr>
            <a:lvl7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400" b="1" i="0" u="none" strike="noStrike" cap="none" spc="0" baseline="0">
                <a:ln>
                  <a:noFill/>
                </a:ln>
                <a:solidFill>
                  <a:srgbClr val="0E579E"/>
                </a:solidFill>
                <a:uFillTx/>
                <a:latin typeface="Arial"/>
                <a:ea typeface="Arial"/>
                <a:cs typeface="Arial"/>
                <a:sym typeface="Arial"/>
              </a:defRPr>
            </a:lvl7pPr>
            <a:lvl8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400" b="1" i="0" u="none" strike="noStrike" cap="none" spc="0" baseline="0">
                <a:ln>
                  <a:noFill/>
                </a:ln>
                <a:solidFill>
                  <a:srgbClr val="0E579E"/>
                </a:solidFill>
                <a:uFillTx/>
                <a:latin typeface="Arial"/>
                <a:ea typeface="Arial"/>
                <a:cs typeface="Arial"/>
                <a:sym typeface="Arial"/>
              </a:defRPr>
            </a:lvl8pPr>
            <a:lvl9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400" b="1" i="0" u="none" strike="noStrike" cap="none" spc="0" baseline="0">
                <a:ln>
                  <a:noFill/>
                </a:ln>
                <a:solidFill>
                  <a:srgbClr val="0E579E"/>
                </a:solidFill>
                <a:uFillTx/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hangingPunct="1"/>
            <a:r>
              <a:rPr lang="en-US" altLang="ja-JP" sz="3200" b="0" dirty="0">
                <a:latin typeface="Segoe UI Historic" panose="020B0502040204020203" pitchFamily="34" charset="0"/>
              </a:rPr>
              <a:t>The Affected Area is Left in </a:t>
            </a:r>
            <a:r>
              <a:rPr lang="en-US" altLang="ja-JP" sz="3200" b="0" dirty="0">
                <a:solidFill>
                  <a:srgbClr val="FF0000"/>
                </a:solidFill>
                <a:latin typeface="Segoe UI Historic" panose="020B0502040204020203" pitchFamily="34" charset="0"/>
              </a:rPr>
              <a:t>Unjust</a:t>
            </a:r>
            <a:r>
              <a:rPr lang="en-US" altLang="ja-JP" sz="3200" b="0" dirty="0">
                <a:latin typeface="Segoe UI Historic" panose="020B0502040204020203" pitchFamily="34" charset="0"/>
              </a:rPr>
              <a:t> Situation after the Accident</a:t>
            </a:r>
            <a:endParaRPr lang="ja-JP" altLang="en-US" sz="3200" b="0" dirty="0">
              <a:latin typeface="Segoe UI Historic" panose="020B0502040204020203" pitchFamily="34" charset="0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030F2201-898B-6E4E-A68F-EFAEA4562A84}"/>
              </a:ext>
            </a:extLst>
          </p:cNvPr>
          <p:cNvSpPr txBox="1"/>
          <p:nvPr/>
        </p:nvSpPr>
        <p:spPr>
          <a:xfrm>
            <a:off x="2094801" y="1268761"/>
            <a:ext cx="8054335" cy="34778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342900" indent="-342900">
              <a:buFontTx/>
              <a:buChar char="-"/>
            </a:pPr>
            <a:r>
              <a:rPr lang="en-US" altLang="ja-JP" sz="2000" dirty="0">
                <a:solidFill>
                  <a:schemeClr val="tx2">
                    <a:lumMod val="50000"/>
                  </a:schemeClr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  <a:sym typeface="Helvetica Neue"/>
              </a:rPr>
              <a:t>We have to live in the unwanted situation in the additional </a:t>
            </a:r>
            <a:r>
              <a:rPr lang="en-US" altLang="ja-JP" sz="2000" dirty="0">
                <a:solidFill>
                  <a:schemeClr val="tx2">
                    <a:lumMod val="50000"/>
                  </a:schemeClr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radiation environment without any benefit.</a:t>
            </a:r>
          </a:p>
          <a:p>
            <a:pPr marL="342900" indent="-342900">
              <a:buFontTx/>
              <a:buChar char="-"/>
            </a:pPr>
            <a:r>
              <a:rPr lang="en-US" altLang="ja-JP" sz="2000" dirty="0">
                <a:solidFill>
                  <a:schemeClr val="tx2">
                    <a:lumMod val="50000"/>
                  </a:schemeClr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  <a:sym typeface="Helvetica Neue"/>
              </a:rPr>
              <a:t>We have to </a:t>
            </a:r>
            <a:r>
              <a:rPr lang="en-US" altLang="ja-JP" sz="2000" dirty="0">
                <a:solidFill>
                  <a:schemeClr val="tx2">
                    <a:lumMod val="50000"/>
                  </a:schemeClr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be careful to food.</a:t>
            </a:r>
          </a:p>
          <a:p>
            <a:pPr marL="342900" indent="-342900">
              <a:buFontTx/>
              <a:buChar char="-"/>
            </a:pPr>
            <a:r>
              <a:rPr lang="en-US" altLang="ja-JP" sz="2000" dirty="0">
                <a:solidFill>
                  <a:schemeClr val="tx2">
                    <a:lumMod val="50000"/>
                  </a:schemeClr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  <a:sym typeface="Helvetica Neue"/>
              </a:rPr>
              <a:t>Human relations and daily life are changed.</a:t>
            </a:r>
          </a:p>
          <a:p>
            <a:pPr marL="342900" indent="-342900">
              <a:buFontTx/>
              <a:buChar char="-"/>
            </a:pPr>
            <a:r>
              <a:rPr lang="en-US" altLang="ja-JP" sz="2000" dirty="0">
                <a:solidFill>
                  <a:schemeClr val="tx2">
                    <a:lumMod val="50000"/>
                  </a:schemeClr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  <a:sym typeface="Helvetica Neue"/>
              </a:rPr>
              <a:t>People don’t have to be careful in other </a:t>
            </a:r>
            <a:r>
              <a:rPr lang="en-US" altLang="ja-JP" sz="2000" dirty="0">
                <a:solidFill>
                  <a:schemeClr val="tx2">
                    <a:lumMod val="50000"/>
                  </a:schemeClr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places in Japan.</a:t>
            </a:r>
            <a:endParaRPr lang="en-US" altLang="ja-JP" sz="2000" dirty="0">
              <a:solidFill>
                <a:schemeClr val="tx2">
                  <a:lumMod val="50000"/>
                </a:schemeClr>
              </a:solidFill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  <a:sym typeface="Helvetica Neue"/>
            </a:endParaRPr>
          </a:p>
          <a:p>
            <a:pPr defTabSz="457200" hangingPunct="0">
              <a:spcBef>
                <a:spcPts val="600"/>
              </a:spcBef>
            </a:pPr>
            <a:endParaRPr lang="en-US" altLang="ja-JP" sz="2000" dirty="0">
              <a:solidFill>
                <a:schemeClr val="tx2">
                  <a:lumMod val="50000"/>
                </a:schemeClr>
              </a:solidFill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pPr defTabSz="457200" hangingPunct="0">
              <a:spcBef>
                <a:spcPts val="600"/>
              </a:spcBef>
            </a:pPr>
            <a:r>
              <a:rPr lang="en-US" altLang="ja-JP" sz="2000" dirty="0">
                <a:solidFill>
                  <a:schemeClr val="tx2">
                    <a:lumMod val="50000"/>
                  </a:schemeClr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Only we suffer. Isn’t it unfair?</a:t>
            </a:r>
          </a:p>
          <a:p>
            <a:pPr defTabSz="457200" hangingPunct="0">
              <a:spcBef>
                <a:spcPts val="600"/>
              </a:spcBef>
            </a:pPr>
            <a:endParaRPr lang="en-US" altLang="ja-JP" sz="2000" dirty="0">
              <a:solidFill>
                <a:schemeClr val="tx2">
                  <a:lumMod val="50000"/>
                </a:schemeClr>
              </a:solidFill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pPr defTabSz="457200" hangingPunct="0">
              <a:spcBef>
                <a:spcPts val="600"/>
              </a:spcBef>
            </a:pPr>
            <a:r>
              <a:rPr lang="en-US" altLang="ja-JP" sz="2000" dirty="0">
                <a:solidFill>
                  <a:schemeClr val="tx2">
                    <a:lumMod val="50000"/>
                  </a:schemeClr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“No problem, just don’t mind.”</a:t>
            </a:r>
          </a:p>
          <a:p>
            <a:pPr marL="342900" indent="-342900">
              <a:buFontTx/>
              <a:buChar char="-"/>
            </a:pPr>
            <a:r>
              <a:rPr lang="en-US" altLang="ja-JP" sz="2000" dirty="0">
                <a:solidFill>
                  <a:schemeClr val="tx2">
                    <a:lumMod val="50000"/>
                  </a:schemeClr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Do you mean that we should just accept this unjust situation?</a:t>
            </a:r>
          </a:p>
        </p:txBody>
      </p:sp>
    </p:spTree>
    <p:extLst>
      <p:ext uri="{BB962C8B-B14F-4D97-AF65-F5344CB8AC3E}">
        <p14:creationId xmlns:p14="http://schemas.microsoft.com/office/powerpoint/2010/main" val="175189605"/>
      </p:ext>
    </p:extLst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ja-JP" b="0" dirty="0"/>
              <a:t>Bridge the Gap </a:t>
            </a:r>
            <a:br>
              <a:rPr kumimoji="1" lang="en-US" altLang="ja-JP" b="0" dirty="0"/>
            </a:br>
            <a:r>
              <a:rPr kumimoji="1" lang="en-US" altLang="ja-JP" b="0" dirty="0"/>
              <a:t>between Experts and Residents with Trust</a:t>
            </a:r>
            <a:endParaRPr kumimoji="1" lang="ja-JP" altLang="en-US"/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24896FE2-78DC-1840-A5E7-A410A1AC800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981201" y="1600199"/>
            <a:ext cx="4381711" cy="2146144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F997F0AD-EDC2-1E49-B951-7DA6C0F332D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991544" y="3944083"/>
            <a:ext cx="4371367" cy="2198765"/>
          </a:xfrm>
          <a:prstGeom prst="rect">
            <a:avLst/>
          </a:prstGeom>
        </p:spPr>
      </p:pic>
      <p:sp>
        <p:nvSpPr>
          <p:cNvPr id="12" name="テキスト プレースホルダー 11">
            <a:extLst>
              <a:ext uri="{FF2B5EF4-FFF2-40B4-BE49-F238E27FC236}">
                <a16:creationId xmlns:a16="http://schemas.microsoft.com/office/drawing/2014/main" id="{F94957EC-8B6E-414B-AB31-5AE093C098E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496582" y="1600200"/>
            <a:ext cx="3847890" cy="478592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defTabSz="457200" hangingPunct="0">
              <a:lnSpc>
                <a:spcPct val="100000"/>
              </a:lnSpc>
              <a:spcBef>
                <a:spcPts val="600"/>
              </a:spcBef>
              <a:buSzTx/>
              <a:buFontTx/>
              <a:buChar char="-"/>
            </a:pPr>
            <a:r>
              <a:rPr lang="en-US" altLang="ja-JP" sz="2000" dirty="0" err="1">
                <a:solidFill>
                  <a:schemeClr val="tx2">
                    <a:lumMod val="50000"/>
                  </a:schemeClr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Dr</a:t>
            </a:r>
            <a:r>
              <a:rPr lang="en-US" altLang="ja-JP" sz="2000" dirty="0">
                <a:solidFill>
                  <a:schemeClr val="tx2">
                    <a:lumMod val="50000"/>
                  </a:schemeClr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Makoto Miyazaki, Fukushima Medical University</a:t>
            </a:r>
          </a:p>
          <a:p>
            <a:pPr defTabSz="457200" hangingPunct="0">
              <a:lnSpc>
                <a:spcPct val="100000"/>
              </a:lnSpc>
              <a:spcBef>
                <a:spcPts val="600"/>
              </a:spcBef>
              <a:buSzTx/>
              <a:buFontTx/>
              <a:buChar char="-"/>
            </a:pPr>
            <a:r>
              <a:rPr lang="en-US" altLang="ja-JP" sz="2000" dirty="0">
                <a:solidFill>
                  <a:schemeClr val="tx2">
                    <a:lumMod val="50000"/>
                  </a:schemeClr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Jacques </a:t>
            </a:r>
            <a:r>
              <a:rPr lang="en-US" altLang="ja-JP" sz="2000" dirty="0" err="1">
                <a:solidFill>
                  <a:schemeClr val="tx2">
                    <a:lumMod val="50000"/>
                  </a:schemeClr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Lochard</a:t>
            </a:r>
            <a:endParaRPr lang="en-US" altLang="ja-JP" sz="2000" dirty="0">
              <a:solidFill>
                <a:schemeClr val="tx2">
                  <a:lumMod val="50000"/>
                </a:schemeClr>
              </a:solidFill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pPr marL="0" indent="0" defTabSz="457200" hangingPunct="0">
              <a:lnSpc>
                <a:spcPct val="100000"/>
              </a:lnSpc>
              <a:spcBef>
                <a:spcPts val="600"/>
              </a:spcBef>
              <a:buSzTx/>
              <a:buNone/>
            </a:pPr>
            <a:endParaRPr lang="en-US" altLang="ja-JP" sz="2000" dirty="0">
              <a:solidFill>
                <a:schemeClr val="tx2">
                  <a:lumMod val="50000"/>
                </a:schemeClr>
              </a:solidFill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pPr marL="0" indent="0" defTabSz="457200" hangingPunct="0">
              <a:lnSpc>
                <a:spcPct val="100000"/>
              </a:lnSpc>
              <a:spcBef>
                <a:spcPts val="600"/>
              </a:spcBef>
              <a:buSzTx/>
              <a:buNone/>
            </a:pPr>
            <a:r>
              <a:rPr lang="en-US" altLang="ja-JP" sz="2000" dirty="0">
                <a:solidFill>
                  <a:schemeClr val="tx2">
                    <a:lumMod val="50000"/>
                  </a:schemeClr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Kept coming back to </a:t>
            </a:r>
            <a:r>
              <a:rPr lang="en-US" altLang="ja-JP" sz="2000" dirty="0" err="1">
                <a:solidFill>
                  <a:schemeClr val="tx2">
                    <a:lumMod val="50000"/>
                  </a:schemeClr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Suetsugi</a:t>
            </a:r>
            <a:endParaRPr lang="en-US" altLang="ja-JP" sz="2000" dirty="0">
              <a:solidFill>
                <a:schemeClr val="tx2">
                  <a:lumMod val="50000"/>
                </a:schemeClr>
              </a:solidFill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pPr marL="0" indent="0" defTabSz="457200" hangingPunct="0">
              <a:lnSpc>
                <a:spcPct val="100000"/>
              </a:lnSpc>
              <a:spcBef>
                <a:spcPts val="600"/>
              </a:spcBef>
              <a:buSzTx/>
              <a:buNone/>
            </a:pPr>
            <a:r>
              <a:rPr lang="en-US" altLang="ja-JP" sz="2000" dirty="0">
                <a:solidFill>
                  <a:schemeClr val="tx2">
                    <a:lumMod val="50000"/>
                  </a:schemeClr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Spent time listening to residents</a:t>
            </a:r>
          </a:p>
          <a:p>
            <a:pPr marL="0" indent="0" defTabSz="457200" hangingPunct="0">
              <a:lnSpc>
                <a:spcPct val="100000"/>
              </a:lnSpc>
              <a:spcBef>
                <a:spcPts val="600"/>
              </a:spcBef>
              <a:buSzTx/>
              <a:buNone/>
            </a:pPr>
            <a:r>
              <a:rPr lang="en-US" altLang="ja-JP" sz="2000" dirty="0">
                <a:solidFill>
                  <a:schemeClr val="tx2">
                    <a:lumMod val="50000"/>
                  </a:schemeClr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Giving professional advices understanding the unjust situation</a:t>
            </a:r>
          </a:p>
          <a:p>
            <a:pPr marL="0" indent="0" defTabSz="457200" hangingPunct="0">
              <a:lnSpc>
                <a:spcPct val="100000"/>
              </a:lnSpc>
              <a:spcBef>
                <a:spcPts val="600"/>
              </a:spcBef>
              <a:buSzTx/>
              <a:buNone/>
            </a:pPr>
            <a:endParaRPr lang="en-US" altLang="ja-JP" sz="2000" dirty="0">
              <a:solidFill>
                <a:schemeClr val="tx2">
                  <a:lumMod val="50000"/>
                </a:schemeClr>
              </a:solidFill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pPr marL="0" indent="0" defTabSz="457200" hangingPunct="0">
              <a:lnSpc>
                <a:spcPct val="100000"/>
              </a:lnSpc>
              <a:spcBef>
                <a:spcPts val="600"/>
              </a:spcBef>
              <a:buSzTx/>
              <a:buNone/>
            </a:pPr>
            <a:r>
              <a:rPr lang="en-US" altLang="ja-JP" sz="2000" dirty="0">
                <a:solidFill>
                  <a:schemeClr val="tx2">
                    <a:lumMod val="50000"/>
                  </a:schemeClr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-&gt; Trust relationship with residents</a:t>
            </a:r>
          </a:p>
          <a:p>
            <a:pPr marL="0" indent="0" defTabSz="457200" hangingPunct="0">
              <a:lnSpc>
                <a:spcPct val="100000"/>
              </a:lnSpc>
              <a:spcBef>
                <a:spcPts val="600"/>
              </a:spcBef>
              <a:buSzTx/>
              <a:buNone/>
            </a:pPr>
            <a:endParaRPr lang="en-US" altLang="ja-JP" sz="2000" dirty="0">
              <a:solidFill>
                <a:schemeClr val="tx2">
                  <a:lumMod val="50000"/>
                </a:schemeClr>
              </a:solidFill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2883269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b="0" dirty="0"/>
              <a:t>To Regain the Equity</a:t>
            </a:r>
            <a:endParaRPr kumimoji="1" lang="ja-JP" altLang="en-US" b="0"/>
          </a:p>
        </p:txBody>
      </p:sp>
      <p:sp>
        <p:nvSpPr>
          <p:cNvPr id="12" name="テキスト プレースホルダー 11">
            <a:extLst>
              <a:ext uri="{FF2B5EF4-FFF2-40B4-BE49-F238E27FC236}">
                <a16:creationId xmlns:a16="http://schemas.microsoft.com/office/drawing/2014/main" id="{F94957EC-8B6E-414B-AB31-5AE093C098E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312024" y="1600201"/>
            <a:ext cx="3898776" cy="324703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indent="0" defTabSz="457200" hangingPunct="0">
              <a:lnSpc>
                <a:spcPct val="100000"/>
              </a:lnSpc>
              <a:spcBef>
                <a:spcPts val="600"/>
              </a:spcBef>
              <a:buSzTx/>
              <a:buNone/>
            </a:pPr>
            <a:r>
              <a:rPr lang="en-US" altLang="ja-JP" sz="2000" dirty="0">
                <a:solidFill>
                  <a:schemeClr val="tx2">
                    <a:lumMod val="50000"/>
                  </a:schemeClr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How we can regain the equitable society?</a:t>
            </a:r>
          </a:p>
          <a:p>
            <a:pPr marL="0" indent="0" defTabSz="457200" hangingPunct="0">
              <a:lnSpc>
                <a:spcPct val="100000"/>
              </a:lnSpc>
              <a:spcBef>
                <a:spcPts val="600"/>
              </a:spcBef>
              <a:buSzTx/>
              <a:buNone/>
            </a:pPr>
            <a:endParaRPr lang="en-US" altLang="ja-JP" sz="2000" dirty="0">
              <a:solidFill>
                <a:schemeClr val="tx2">
                  <a:lumMod val="50000"/>
                </a:schemeClr>
              </a:solidFill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pPr marL="0" indent="0" defTabSz="457200" hangingPunct="0">
              <a:lnSpc>
                <a:spcPct val="100000"/>
              </a:lnSpc>
              <a:spcBef>
                <a:spcPts val="600"/>
              </a:spcBef>
              <a:buSzTx/>
              <a:buNone/>
            </a:pPr>
            <a:r>
              <a:rPr lang="en-US" altLang="ja-JP" sz="2000" dirty="0">
                <a:solidFill>
                  <a:schemeClr val="tx2">
                    <a:lumMod val="50000"/>
                  </a:schemeClr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Cf. </a:t>
            </a:r>
          </a:p>
          <a:p>
            <a:pPr marL="0" indent="0" defTabSz="457200" hangingPunct="0">
              <a:lnSpc>
                <a:spcPct val="100000"/>
              </a:lnSpc>
              <a:spcBef>
                <a:spcPts val="600"/>
              </a:spcBef>
              <a:buSzTx/>
              <a:buNone/>
            </a:pPr>
            <a:r>
              <a:rPr lang="en-US" altLang="ja-JP" sz="2000" dirty="0">
                <a:solidFill>
                  <a:schemeClr val="tx2">
                    <a:lumMod val="50000"/>
                  </a:schemeClr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Monitoring system in the familiar environment</a:t>
            </a:r>
          </a:p>
          <a:p>
            <a:pPr marL="0" indent="0" defTabSz="457200" hangingPunct="0">
              <a:lnSpc>
                <a:spcPct val="100000"/>
              </a:lnSpc>
              <a:spcBef>
                <a:spcPts val="600"/>
              </a:spcBef>
              <a:buSzTx/>
              <a:buNone/>
            </a:pPr>
            <a:r>
              <a:rPr lang="en-US" altLang="ja-JP" sz="2000" dirty="0">
                <a:solidFill>
                  <a:schemeClr val="tx2">
                    <a:lumMod val="50000"/>
                  </a:schemeClr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To tackle with the inconvenient daily life even after having recognized the unjust situation</a:t>
            </a:r>
          </a:p>
        </p:txBody>
      </p:sp>
      <p:pic>
        <p:nvPicPr>
          <p:cNvPr id="6" name="図 5" descr="DSC01947.JPG">
            <a:extLst>
              <a:ext uri="{FF2B5EF4-FFF2-40B4-BE49-F238E27FC236}">
                <a16:creationId xmlns:a16="http://schemas.microsoft.com/office/drawing/2014/main" id="{12A16A2D-98EC-1D4B-91E7-9DF8674A06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rightnessContrast bright="32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81200" y="1600200"/>
            <a:ext cx="4091946" cy="3068960"/>
          </a:xfrm>
          <a:prstGeom prst="rect">
            <a:avLst/>
          </a:prstGeom>
        </p:spPr>
      </p:pic>
      <p:sp>
        <p:nvSpPr>
          <p:cNvPr id="7" name="テキスト プレースホルダー 11">
            <a:extLst>
              <a:ext uri="{FF2B5EF4-FFF2-40B4-BE49-F238E27FC236}">
                <a16:creationId xmlns:a16="http://schemas.microsoft.com/office/drawing/2014/main" id="{6D7A8B1D-2AA5-E745-AAE2-DAA07AD379C4}"/>
              </a:ext>
            </a:extLst>
          </p:cNvPr>
          <p:cNvSpPr txBox="1">
            <a:spLocks/>
          </p:cNvSpPr>
          <p:nvPr/>
        </p:nvSpPr>
        <p:spPr>
          <a:xfrm>
            <a:off x="1981200" y="4669160"/>
            <a:ext cx="8229600" cy="861770"/>
          </a:xfrm>
          <a:prstGeom prst="rect">
            <a:avLst/>
          </a:prstGeom>
          <a:ln w="12700" cap="flat">
            <a:noFill/>
            <a:miter lim="400000"/>
          </a:ln>
          <a:sp3d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>
            <a:lvl1pPr marL="300789" marR="0" indent="-300789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60000"/>
              <a:buFontTx/>
              <a:buBlip>
                <a:blip r:embed="rId4"/>
              </a:buBlip>
              <a:tabLst/>
              <a:defRPr sz="3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1pPr>
            <a:lvl2pPr marL="681789" marR="0" indent="-300789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60000"/>
              <a:buFontTx/>
              <a:buBlip>
                <a:blip r:embed="rId4"/>
              </a:buBlip>
              <a:tabLst/>
              <a:defRPr sz="3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2pPr>
            <a:lvl3pPr marL="1062789" marR="0" indent="-300789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60000"/>
              <a:buFontTx/>
              <a:buBlip>
                <a:blip r:embed="rId4"/>
              </a:buBlip>
              <a:tabLst/>
              <a:defRPr sz="3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3pPr>
            <a:lvl4pPr marL="1443789" marR="0" indent="-300789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60000"/>
              <a:buFontTx/>
              <a:buBlip>
                <a:blip r:embed="rId4"/>
              </a:buBlip>
              <a:tabLst/>
              <a:defRPr sz="3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4pPr>
            <a:lvl5pPr marL="1824789" marR="0" indent="-300789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60000"/>
              <a:buFontTx/>
              <a:buBlip>
                <a:blip r:embed="rId4"/>
              </a:buBlip>
              <a:tabLst/>
              <a:defRPr sz="3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5pPr>
            <a:lvl6pPr marL="2628900" marR="0" indent="-34290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6pPr>
            <a:lvl7pPr marL="3086100" marR="0" indent="-34290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7pPr>
            <a:lvl8pPr marL="3543298" marR="0" indent="-342899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8pPr>
            <a:lvl9pPr marL="4000498" marR="0" indent="-342898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9pPr>
          </a:lstStyle>
          <a:p>
            <a:pPr marL="0" indent="0" hangingPunct="0">
              <a:spcBef>
                <a:spcPts val="600"/>
              </a:spcBef>
              <a:buSzTx/>
              <a:buNone/>
            </a:pPr>
            <a:endParaRPr lang="en-US" altLang="ja-JP" sz="2000" dirty="0">
              <a:solidFill>
                <a:schemeClr val="tx2">
                  <a:lumMod val="50000"/>
                </a:schemeClr>
              </a:solidFill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pPr marL="0" indent="0" hangingPunct="0">
              <a:spcBef>
                <a:spcPts val="600"/>
              </a:spcBef>
              <a:buSzTx/>
              <a:buNone/>
            </a:pPr>
            <a:r>
              <a:rPr lang="en-US" altLang="ja-JP" sz="2000" dirty="0">
                <a:solidFill>
                  <a:schemeClr val="tx2">
                    <a:lumMod val="50000"/>
                  </a:schemeClr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A big step to be one who stands against the situation from a victim</a:t>
            </a:r>
          </a:p>
        </p:txBody>
      </p:sp>
    </p:spTree>
    <p:extLst>
      <p:ext uri="{BB962C8B-B14F-4D97-AF65-F5344CB8AC3E}">
        <p14:creationId xmlns:p14="http://schemas.microsoft.com/office/powerpoint/2010/main" val="3834293809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b="0" dirty="0"/>
              <a:t>To Build Better Relationship </a:t>
            </a:r>
            <a:br>
              <a:rPr kumimoji="1" lang="en-US" altLang="ja-JP" b="0" dirty="0"/>
            </a:br>
            <a:r>
              <a:rPr kumimoji="1" lang="en-US" altLang="ja-JP" b="0" dirty="0"/>
              <a:t>between Science and Life </a:t>
            </a:r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6D2C2202-7D2B-D549-8FDC-3C678263806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981200" y="1692278"/>
            <a:ext cx="4729684" cy="4212557"/>
          </a:xfrm>
          <a:prstGeom prst="rect">
            <a:avLst/>
          </a:prstGeom>
        </p:spPr>
      </p:pic>
      <p:sp>
        <p:nvSpPr>
          <p:cNvPr id="7" name="テキスト プレースホルダー 11">
            <a:extLst>
              <a:ext uri="{FF2B5EF4-FFF2-40B4-BE49-F238E27FC236}">
                <a16:creationId xmlns:a16="http://schemas.microsoft.com/office/drawing/2014/main" id="{1024A768-DB3C-1B48-9ED3-D3123DF36E64}"/>
              </a:ext>
            </a:extLst>
          </p:cNvPr>
          <p:cNvSpPr txBox="1">
            <a:spLocks/>
          </p:cNvSpPr>
          <p:nvPr/>
        </p:nvSpPr>
        <p:spPr>
          <a:xfrm>
            <a:off x="6888088" y="1686277"/>
            <a:ext cx="3322712" cy="1169547"/>
          </a:xfrm>
          <a:prstGeom prst="rect">
            <a:avLst/>
          </a:prstGeom>
          <a:ln w="12700" cap="flat">
            <a:noFill/>
            <a:miter lim="400000"/>
          </a:ln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>
            <a:lvl1pPr marL="321467" marR="0" indent="-321467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1pPr>
            <a:lvl2pPr marL="763358" marR="0" indent="-306158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–"/>
              <a:tabLst/>
              <a:defRPr sz="3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2pPr>
            <a:lvl3pPr marL="1200150" marR="0" indent="-28575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3pPr>
            <a:lvl4pPr marL="1714500" marR="0" indent="-34290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–"/>
              <a:tabLst/>
              <a:defRPr sz="3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4pPr>
            <a:lvl5pPr marL="2171700" marR="0" indent="-34290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»"/>
              <a:tabLst/>
              <a:defRPr sz="3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5pPr>
            <a:lvl6pPr marL="2628900" marR="0" indent="-34290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6pPr>
            <a:lvl7pPr marL="3086100" marR="0" indent="-34290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7pPr>
            <a:lvl8pPr marL="3543298" marR="0" indent="-342899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8pPr>
            <a:lvl9pPr marL="4000498" marR="0" indent="-342898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9pPr>
          </a:lstStyle>
          <a:p>
            <a:pPr marL="0" indent="0" hangingPunct="0">
              <a:spcBef>
                <a:spcPts val="600"/>
              </a:spcBef>
              <a:buSzTx/>
              <a:buNone/>
            </a:pPr>
            <a:r>
              <a:rPr lang="en-US" altLang="ja-JP" sz="2000" dirty="0">
                <a:solidFill>
                  <a:schemeClr val="tx2">
                    <a:lumMod val="50000"/>
                  </a:schemeClr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We look forward to your visit to Fukushima!</a:t>
            </a:r>
          </a:p>
          <a:p>
            <a:pPr marL="0" indent="0" hangingPunct="0">
              <a:spcBef>
                <a:spcPts val="600"/>
              </a:spcBef>
              <a:buSzTx/>
              <a:buNone/>
            </a:pPr>
            <a:endParaRPr lang="en-US" altLang="ja-JP" sz="2000" dirty="0">
              <a:solidFill>
                <a:schemeClr val="tx2">
                  <a:lumMod val="50000"/>
                </a:schemeClr>
              </a:solidFill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8969156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329</Words>
  <Application>Microsoft Office PowerPoint</Application>
  <PresentationFormat>Widescreen</PresentationFormat>
  <Paragraphs>76</Paragraphs>
  <Slides>10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1" baseType="lpstr">
      <vt:lpstr>游ゴシック</vt:lpstr>
      <vt:lpstr>游ゴシック Light</vt:lpstr>
      <vt:lpstr>Arial</vt:lpstr>
      <vt:lpstr>Calibri</vt:lpstr>
      <vt:lpstr>Calibri Light</vt:lpstr>
      <vt:lpstr>Candara</vt:lpstr>
      <vt:lpstr>Helvetica</vt:lpstr>
      <vt:lpstr>Helvetica Neue</vt:lpstr>
      <vt:lpstr>Segoe UI Historic</vt:lpstr>
      <vt:lpstr>ヒラギノ丸ゴ Pro</vt:lpstr>
      <vt:lpstr>Office Theme</vt:lpstr>
      <vt:lpstr>PowerPoint Presentation</vt:lpstr>
      <vt:lpstr>Community-Wide Whole Body Counter Measurement　</vt:lpstr>
      <vt:lpstr>Foodstuff Measurement</vt:lpstr>
      <vt:lpstr>PowerPoint Presentation</vt:lpstr>
      <vt:lpstr>PowerPoint Presentation</vt:lpstr>
      <vt:lpstr>PowerPoint Presentation</vt:lpstr>
      <vt:lpstr>Bridge the Gap  between Experts and Residents with Trust</vt:lpstr>
      <vt:lpstr>To Regain the Equity</vt:lpstr>
      <vt:lpstr>To Build Better Relationship  between Science and Life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 Baker</dc:creator>
  <cp:lastModifiedBy>Steve Baker</cp:lastModifiedBy>
  <cp:revision>1</cp:revision>
  <dcterms:created xsi:type="dcterms:W3CDTF">2018-11-12T17:28:24Z</dcterms:created>
  <dcterms:modified xsi:type="dcterms:W3CDTF">2018-11-12T17:29:44Z</dcterms:modified>
</cp:coreProperties>
</file>

<file path=docProps/thumbnail.jpeg>
</file>